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13" r:id="rId4"/>
    <p:sldId id="315" r:id="rId5"/>
    <p:sldId id="316" r:id="rId6"/>
    <p:sldId id="314" r:id="rId7"/>
    <p:sldId id="317" r:id="rId8"/>
    <p:sldId id="318" r:id="rId9"/>
    <p:sldId id="319" r:id="rId10"/>
    <p:sldId id="320" r:id="rId11"/>
    <p:sldId id="321" r:id="rId12"/>
    <p:sldId id="264" r:id="rId13"/>
    <p:sldId id="265" r:id="rId14"/>
    <p:sldId id="266" r:id="rId15"/>
    <p:sldId id="267" r:id="rId16"/>
    <p:sldId id="260" r:id="rId17"/>
    <p:sldId id="269" r:id="rId18"/>
    <p:sldId id="262" r:id="rId19"/>
    <p:sldId id="323" r:id="rId20"/>
    <p:sldId id="271" r:id="rId21"/>
    <p:sldId id="272" r:id="rId22"/>
    <p:sldId id="273" r:id="rId23"/>
    <p:sldId id="366" r:id="rId24"/>
    <p:sldId id="276" r:id="rId25"/>
    <p:sldId id="277" r:id="rId26"/>
    <p:sldId id="279" r:id="rId27"/>
    <p:sldId id="280" r:id="rId28"/>
    <p:sldId id="374" r:id="rId29"/>
    <p:sldId id="281" r:id="rId30"/>
    <p:sldId id="282" r:id="rId31"/>
    <p:sldId id="283" r:id="rId32"/>
    <p:sldId id="339" r:id="rId33"/>
    <p:sldId id="259" r:id="rId34"/>
    <p:sldId id="299" r:id="rId35"/>
    <p:sldId id="285" r:id="rId36"/>
    <p:sldId id="341" r:id="rId37"/>
    <p:sldId id="367" r:id="rId38"/>
    <p:sldId id="289" r:id="rId39"/>
    <p:sldId id="290" r:id="rId40"/>
    <p:sldId id="292" r:id="rId41"/>
    <p:sldId id="346" r:id="rId42"/>
    <p:sldId id="270" r:id="rId43"/>
    <p:sldId id="308" r:id="rId44"/>
    <p:sldId id="268" r:id="rId45"/>
    <p:sldId id="349" r:id="rId46"/>
    <p:sldId id="351" r:id="rId47"/>
    <p:sldId id="304" r:id="rId48"/>
    <p:sldId id="307" r:id="rId49"/>
    <p:sldId id="368" r:id="rId50"/>
    <p:sldId id="311" r:id="rId51"/>
    <p:sldId id="369" r:id="rId52"/>
    <p:sldId id="371" r:id="rId53"/>
    <p:sldId id="344" r:id="rId54"/>
    <p:sldId id="373" r:id="rId55"/>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4"/>
    <p:restoredTop sz="94677"/>
  </p:normalViewPr>
  <p:slideViewPr>
    <p:cSldViewPr>
      <p:cViewPr varScale="1">
        <p:scale>
          <a:sx n="101" d="100"/>
          <a:sy n="101" d="100"/>
        </p:scale>
        <p:origin x="848"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16" name="bk object 16"/>
          <p:cNvSpPr/>
          <p:nvPr/>
        </p:nvSpPr>
        <p:spPr>
          <a:xfrm>
            <a:off x="2319435" y="1335071"/>
            <a:ext cx="4154951" cy="4669729"/>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3553688" y="1238592"/>
            <a:ext cx="3320935" cy="2680855"/>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3598329" y="1261529"/>
            <a:ext cx="3231515" cy="2590800"/>
          </a:xfrm>
          <a:custGeom>
            <a:avLst/>
            <a:gdLst/>
            <a:ahLst/>
            <a:cxnLst/>
            <a:rect l="l" t="t" r="r" b="b"/>
            <a:pathLst>
              <a:path w="3231515" h="2590800">
                <a:moveTo>
                  <a:pt x="0" y="0"/>
                </a:moveTo>
                <a:lnTo>
                  <a:pt x="3231451" y="0"/>
                </a:lnTo>
                <a:lnTo>
                  <a:pt x="3231451" y="2590799"/>
                </a:lnTo>
                <a:lnTo>
                  <a:pt x="0" y="2590799"/>
                </a:lnTo>
                <a:lnTo>
                  <a:pt x="0" y="0"/>
                </a:lnTo>
                <a:close/>
              </a:path>
            </a:pathLst>
          </a:custGeom>
          <a:solidFill>
            <a:srgbClr val="FF7C00">
              <a:alpha val="10198"/>
            </a:srgbClr>
          </a:solidFill>
        </p:spPr>
        <p:txBody>
          <a:bodyPr wrap="square" lIns="0" tIns="0" rIns="0" bIns="0" rtlCol="0"/>
          <a:lstStyle/>
          <a:p>
            <a:endParaRPr/>
          </a:p>
        </p:txBody>
      </p:sp>
      <p:sp>
        <p:nvSpPr>
          <p:cNvPr id="2" name="Holder 2"/>
          <p:cNvSpPr>
            <a:spLocks noGrp="1"/>
          </p:cNvSpPr>
          <p:nvPr>
            <p:ph type="ctrTitle"/>
          </p:nvPr>
        </p:nvSpPr>
        <p:spPr>
          <a:xfrm>
            <a:off x="1755285" y="263956"/>
            <a:ext cx="5633428" cy="574040"/>
          </a:xfrm>
          <a:prstGeom prst="rect">
            <a:avLst/>
          </a:prstGeom>
        </p:spPr>
        <p:txBody>
          <a:bodyPr wrap="square" lIns="0" tIns="0" rIns="0" bIns="0">
            <a:spAutoFit/>
          </a:bodyPr>
          <a:lstStyle>
            <a:lvl1pPr>
              <a:defRPr sz="3600" b="0" i="0">
                <a:solidFill>
                  <a:schemeClr val="hlink"/>
                </a:solidFill>
                <a:latin typeface="DejaVu Sans"/>
                <a:cs typeface="DejaVu San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p:txBody>
          <a:bodyPr lIns="0" tIns="0" rIns="0" bIns="0"/>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DejaVu Sans"/>
                <a:cs typeface="DejaVu San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8A496-D2EC-BF44-BBC8-57454F703805}"/>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9931C-2822-174E-937A-EC25B0869D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66F3FC-174E-2F46-809C-4CA84EDA488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334B8F93-8C4C-7A46-8BBD-FC24528F1437}"/>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AF91B887-EAAA-354F-BAEE-4F5B7542CFD3}"/>
              </a:ext>
            </a:extLst>
          </p:cNvPr>
          <p:cNvSpPr>
            <a:spLocks noGrp="1"/>
          </p:cNvSpPr>
          <p:nvPr>
            <p:ph type="sldNum" sz="quarter" idx="12"/>
          </p:nvPr>
        </p:nvSpPr>
        <p:spPr/>
        <p:txBody>
          <a:bodyPr/>
          <a:lstStyle>
            <a:lvl1pPr>
              <a:defRPr/>
            </a:lvl1pPr>
          </a:lstStyle>
          <a:p>
            <a:fld id="{EAEBAEB8-3C3B-2446-AA1B-5928F9795EA4}" type="slidenum">
              <a:rPr lang="en-US" altLang="en-US"/>
              <a:pPr/>
              <a:t>‹#›</a:t>
            </a:fld>
            <a:endParaRPr lang="en-US" altLang="en-US"/>
          </a:p>
        </p:txBody>
      </p:sp>
    </p:spTree>
    <p:extLst>
      <p:ext uri="{BB962C8B-B14F-4D97-AF65-F5344CB8AC3E}">
        <p14:creationId xmlns:p14="http://schemas.microsoft.com/office/powerpoint/2010/main" val="20620328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7901" y="423036"/>
            <a:ext cx="5668197" cy="746760"/>
          </a:xfrm>
          <a:prstGeom prst="rect">
            <a:avLst/>
          </a:prstGeom>
        </p:spPr>
        <p:txBody>
          <a:bodyPr wrap="square" lIns="0" tIns="0" rIns="0" bIns="0">
            <a:spAutoFit/>
          </a:bodyPr>
          <a:lstStyle>
            <a:lvl1pPr>
              <a:defRPr sz="2400" b="1" i="0">
                <a:solidFill>
                  <a:schemeClr val="tx1"/>
                </a:solidFill>
                <a:latin typeface="DejaVu Sans"/>
                <a:cs typeface="DejaVu Sans"/>
              </a:defRPr>
            </a:lvl1pPr>
          </a:lstStyle>
          <a:p>
            <a:endParaRPr/>
          </a:p>
        </p:txBody>
      </p:sp>
      <p:sp>
        <p:nvSpPr>
          <p:cNvPr id="3" name="Holder 3"/>
          <p:cNvSpPr>
            <a:spLocks noGrp="1"/>
          </p:cNvSpPr>
          <p:nvPr>
            <p:ph type="body" idx="1"/>
          </p:nvPr>
        </p:nvSpPr>
        <p:spPr>
          <a:xfrm>
            <a:off x="377612" y="1366532"/>
            <a:ext cx="8388774" cy="4287520"/>
          </a:xfrm>
          <a:prstGeom prst="rect">
            <a:avLst/>
          </a:prstGeom>
        </p:spPr>
        <p:txBody>
          <a:bodyPr wrap="square" lIns="0" tIns="0" rIns="0" bIns="0">
            <a:spAutoFit/>
          </a:bodyPr>
          <a:lstStyle>
            <a:lvl1pPr>
              <a:defRPr sz="3200" b="1" i="0">
                <a:solidFill>
                  <a:schemeClr val="tx1"/>
                </a:solidFill>
                <a:latin typeface="DejaVu Sans"/>
                <a:cs typeface="DejaVu Sans"/>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1/23/19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3" Type="http://schemas.openxmlformats.org/officeDocument/2006/relationships/image" Target="../media/image16.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radac/BIO594_2019/blob/master/Syllabus.md" TargetMode="External"/><Relationship Id="rId2" Type="http://schemas.openxmlformats.org/officeDocument/2006/relationships/hyperlink" Target="mailto:prada@uri.edu" TargetMode="External"/><Relationship Id="rId1" Type="http://schemas.openxmlformats.org/officeDocument/2006/relationships/slideLayout" Target="../slideLayouts/slideLayout2.xml"/><Relationship Id="rId4" Type="http://schemas.openxmlformats.org/officeDocument/2006/relationships/hyperlink" Target="http://bio-594.slack.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tif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pradac/BIO594_2019/tree/master/750-1000-Summaries/Exampl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object 4"/>
          <p:cNvSpPr txBox="1"/>
          <p:nvPr/>
        </p:nvSpPr>
        <p:spPr>
          <a:xfrm>
            <a:off x="3182581" y="5632307"/>
            <a:ext cx="2682875" cy="482600"/>
          </a:xfrm>
          <a:prstGeom prst="rect">
            <a:avLst/>
          </a:prstGeom>
        </p:spPr>
        <p:txBody>
          <a:bodyPr vert="horz" wrap="square" lIns="0" tIns="12700" rIns="0" bIns="0" rtlCol="0">
            <a:spAutoFit/>
          </a:bodyPr>
          <a:lstStyle/>
          <a:p>
            <a:pPr marL="12700">
              <a:lnSpc>
                <a:spcPct val="100000"/>
              </a:lnSpc>
              <a:spcBef>
                <a:spcPts val="100"/>
              </a:spcBef>
            </a:pPr>
            <a:r>
              <a:rPr sz="3000" b="1" spc="-459" dirty="0">
                <a:latin typeface="Arial Rounded MT Bold" panose="020F0704030504030204" pitchFamily="34" charset="77"/>
                <a:cs typeface="DejaVu Sans"/>
              </a:rPr>
              <a:t>January </a:t>
            </a:r>
            <a:r>
              <a:rPr sz="3000" b="1" spc="-500" dirty="0">
                <a:latin typeface="Arial Rounded MT Bold" panose="020F0704030504030204" pitchFamily="34" charset="77"/>
                <a:cs typeface="DejaVu Sans"/>
              </a:rPr>
              <a:t>20,</a:t>
            </a:r>
            <a:r>
              <a:rPr sz="3000" b="1" spc="-355" dirty="0">
                <a:latin typeface="Arial Rounded MT Bold" panose="020F0704030504030204" pitchFamily="34" charset="77"/>
                <a:cs typeface="DejaVu Sans"/>
              </a:rPr>
              <a:t> </a:t>
            </a:r>
            <a:r>
              <a:rPr sz="3000" b="1" spc="-570" dirty="0">
                <a:latin typeface="Arial Rounded MT Bold" panose="020F0704030504030204" pitchFamily="34" charset="77"/>
                <a:cs typeface="DejaVu Sans"/>
              </a:rPr>
              <a:t>2015</a:t>
            </a:r>
            <a:endParaRPr sz="3000">
              <a:latin typeface="Arial Rounded MT Bold" panose="020F0704030504030204" pitchFamily="34" charset="77"/>
              <a:cs typeface="DejaVu Sans"/>
            </a:endParaRPr>
          </a:p>
        </p:txBody>
      </p:sp>
      <p:sp>
        <p:nvSpPr>
          <p:cNvPr id="8" name="Title 1">
            <a:extLst>
              <a:ext uri="{FF2B5EF4-FFF2-40B4-BE49-F238E27FC236}">
                <a16:creationId xmlns:a16="http://schemas.microsoft.com/office/drawing/2014/main" id="{D3AAB2C7-95A6-6044-9966-4D39B6846E47}"/>
              </a:ext>
            </a:extLst>
          </p:cNvPr>
          <p:cNvSpPr txBox="1">
            <a:spLocks/>
          </p:cNvSpPr>
          <p:nvPr/>
        </p:nvSpPr>
        <p:spPr>
          <a:xfrm>
            <a:off x="17929" y="2057400"/>
            <a:ext cx="9144000" cy="2954655"/>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kern="0" dirty="0">
                <a:solidFill>
                  <a:schemeClr val="accent5">
                    <a:lumMod val="60000"/>
                    <a:lumOff val="40000"/>
                  </a:schemeClr>
                </a:solidFill>
                <a:latin typeface="Arial Rounded MT Bold" panose="020F0704030504030204" pitchFamily="34" charset="77"/>
              </a:rPr>
              <a:t>Ecological and Evolutionary Genomics</a:t>
            </a:r>
          </a:p>
          <a:p>
            <a:pPr algn="ctr"/>
            <a:r>
              <a:rPr lang="en-US" sz="3200" kern="0" dirty="0">
                <a:solidFill>
                  <a:schemeClr val="accent5">
                    <a:lumMod val="60000"/>
                    <a:lumOff val="40000"/>
                  </a:schemeClr>
                </a:solidFill>
                <a:latin typeface="Arial Rounded MT Bold" panose="020F0704030504030204" pitchFamily="34" charset="77"/>
              </a:rPr>
              <a:t>BIO 594-0004</a:t>
            </a:r>
          </a:p>
          <a:p>
            <a:pPr algn="ctr"/>
            <a:endParaRPr lang="en-US" sz="3200" kern="0" dirty="0">
              <a:solidFill>
                <a:schemeClr val="accent5">
                  <a:lumMod val="60000"/>
                  <a:lumOff val="40000"/>
                </a:schemeClr>
              </a:solidFill>
              <a:latin typeface="Arial Rounded MT Bold" panose="020F0704030504030204" pitchFamily="34" charset="77"/>
            </a:endParaRPr>
          </a:p>
          <a:p>
            <a:pPr algn="ctr"/>
            <a:endParaRPr lang="en-US" sz="3200" kern="0" dirty="0">
              <a:solidFill>
                <a:schemeClr val="accent5">
                  <a:lumMod val="60000"/>
                  <a:lumOff val="40000"/>
                </a:schemeClr>
              </a:solidFill>
              <a:latin typeface="Arial Rounded MT Bold" panose="020F0704030504030204" pitchFamily="34" charset="77"/>
            </a:endParaRPr>
          </a:p>
          <a:p>
            <a:pPr algn="ctr"/>
            <a:r>
              <a:rPr lang="en-US" sz="3200" kern="0" dirty="0">
                <a:solidFill>
                  <a:schemeClr val="accent5">
                    <a:lumMod val="60000"/>
                    <a:lumOff val="40000"/>
                  </a:schemeClr>
                </a:solidFill>
                <a:latin typeface="Arial Rounded MT Bold" panose="020F0704030504030204" pitchFamily="34" charset="77"/>
              </a:rPr>
              <a:t>Spring 2019</a:t>
            </a:r>
          </a:p>
          <a:p>
            <a:pPr algn="ctr"/>
            <a:endParaRPr lang="en-US" sz="32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8F5D60-ED37-204F-8497-7AA67D66939D}"/>
              </a:ext>
            </a:extLst>
          </p:cNvPr>
          <p:cNvPicPr>
            <a:picLocks noChangeAspect="1"/>
          </p:cNvPicPr>
          <p:nvPr/>
        </p:nvPicPr>
        <p:blipFill>
          <a:blip r:embed="rId2"/>
          <a:stretch>
            <a:fillRect/>
          </a:stretch>
        </p:blipFill>
        <p:spPr>
          <a:xfrm>
            <a:off x="1066800" y="-26113"/>
            <a:ext cx="6445250" cy="6960313"/>
          </a:xfrm>
          <a:prstGeom prst="rect">
            <a:avLst/>
          </a:prstGeom>
        </p:spPr>
      </p:pic>
    </p:spTree>
    <p:extLst>
      <p:ext uri="{BB962C8B-B14F-4D97-AF65-F5344CB8AC3E}">
        <p14:creationId xmlns:p14="http://schemas.microsoft.com/office/powerpoint/2010/main" val="4071811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844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0" y="1120825"/>
            <a:ext cx="9144000" cy="41365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5737175"/>
            <a:ext cx="8915400" cy="890628"/>
          </a:xfrm>
          <a:prstGeom prst="rect">
            <a:avLst/>
          </a:prstGeom>
        </p:spPr>
        <p:txBody>
          <a:bodyPr vert="horz" wrap="square" lIns="0" tIns="140335" rIns="0" bIns="0" rtlCol="0">
            <a:spAutoFit/>
          </a:bodyPr>
          <a:lstStyle/>
          <a:p>
            <a:pPr marL="12700">
              <a:lnSpc>
                <a:spcPct val="100000"/>
              </a:lnSpc>
              <a:spcBef>
                <a:spcPts val="1105"/>
              </a:spcBef>
            </a:pPr>
            <a:r>
              <a:rPr sz="2400" b="1" spc="-5" dirty="0">
                <a:solidFill>
                  <a:schemeClr val="bg1">
                    <a:lumMod val="65000"/>
                  </a:schemeClr>
                </a:solidFill>
                <a:latin typeface="Times New Roman"/>
                <a:cs typeface="Times New Roman"/>
              </a:rPr>
              <a:t>NHGRI </a:t>
            </a:r>
            <a:r>
              <a:rPr sz="2400" b="1"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National Human Genome </a:t>
            </a:r>
            <a:r>
              <a:rPr sz="2400" b="1" spc="-10" dirty="0">
                <a:solidFill>
                  <a:schemeClr val="bg1">
                    <a:lumMod val="65000"/>
                  </a:schemeClr>
                </a:solidFill>
                <a:latin typeface="Times New Roman"/>
                <a:cs typeface="Times New Roman"/>
              </a:rPr>
              <a:t>Research</a:t>
            </a:r>
            <a:r>
              <a:rPr sz="2400" b="1" spc="60" dirty="0">
                <a:solidFill>
                  <a:schemeClr val="bg1">
                    <a:lumMod val="65000"/>
                  </a:schemeClr>
                </a:solidFill>
                <a:latin typeface="Times New Roman"/>
                <a:cs typeface="Times New Roman"/>
              </a:rPr>
              <a:t> </a:t>
            </a:r>
            <a:r>
              <a:rPr sz="2400" b="1" spc="-5" dirty="0">
                <a:solidFill>
                  <a:schemeClr val="bg1">
                    <a:lumMod val="65000"/>
                  </a:schemeClr>
                </a:solidFill>
                <a:latin typeface="Times New Roman"/>
                <a:cs typeface="Times New Roman"/>
              </a:rPr>
              <a:t>Institute</a:t>
            </a:r>
            <a:endParaRPr sz="2400" dirty="0">
              <a:solidFill>
                <a:schemeClr val="bg1">
                  <a:lumMod val="65000"/>
                </a:schemeClr>
              </a:solidFill>
              <a:latin typeface="Times New Roman"/>
              <a:cs typeface="Times New Roman"/>
            </a:endParaRPr>
          </a:p>
          <a:p>
            <a:pPr marL="237490">
              <a:lnSpc>
                <a:spcPct val="100000"/>
              </a:lnSpc>
              <a:spcBef>
                <a:spcPts val="755"/>
              </a:spcBef>
            </a:pPr>
            <a:r>
              <a:rPr sz="1800" spc="-190" dirty="0">
                <a:solidFill>
                  <a:schemeClr val="bg1">
                    <a:lumMod val="65000"/>
                  </a:schemeClr>
                </a:solidFill>
                <a:latin typeface="DejaVu Sans"/>
                <a:cs typeface="DejaVu Sans"/>
              </a:rPr>
              <a:t>http://www.genome.gov/dmd/img.cfm?node=Photos/Graphics&amp;id=85325</a:t>
            </a:r>
            <a:endParaRPr sz="1800" dirty="0">
              <a:solidFill>
                <a:schemeClr val="bg1">
                  <a:lumMod val="65000"/>
                </a:schemeClr>
              </a:solidFill>
              <a:latin typeface="DejaVu Sans"/>
              <a:cs typeface="DejaVu Sans"/>
            </a:endParaRPr>
          </a:p>
        </p:txBody>
      </p:sp>
      <p:sp>
        <p:nvSpPr>
          <p:cNvPr id="7" name="Title 1">
            <a:extLst>
              <a:ext uri="{FF2B5EF4-FFF2-40B4-BE49-F238E27FC236}">
                <a16:creationId xmlns:a16="http://schemas.microsoft.com/office/drawing/2014/main" id="{94A8C80C-5334-4747-8B27-38F3C0283297}"/>
              </a:ext>
            </a:extLst>
          </p:cNvPr>
          <p:cNvSpPr txBox="1">
            <a:spLocks/>
          </p:cNvSpPr>
          <p:nvPr/>
        </p:nvSpPr>
        <p:spPr>
          <a:xfrm>
            <a:off x="228600" y="230197"/>
            <a:ext cx="8844142" cy="2462213"/>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rPr>
              <a:t>A timeline to genomics</a:t>
            </a:r>
          </a:p>
          <a:p>
            <a:endParaRPr lang="en-US" sz="4000" b="0" kern="0" dirty="0">
              <a:solidFill>
                <a:schemeClr val="accent5">
                  <a:lumMod val="60000"/>
                  <a:lumOff val="40000"/>
                </a:schemeClr>
              </a:solidFill>
            </a:endParaRPr>
          </a:p>
          <a:p>
            <a:r>
              <a:rPr lang="en-US" sz="4000" b="0" kern="0" dirty="0">
                <a:solidFill>
                  <a:schemeClr val="accent5">
                    <a:lumMod val="60000"/>
                    <a:lumOff val="40000"/>
                  </a:schemeClr>
                </a:solidFill>
              </a:rPr>
              <a:t>		</a:t>
            </a:r>
          </a:p>
          <a:p>
            <a:endParaRPr lang="en-US" sz="4000" kern="0" dirty="0">
              <a:solidFill>
                <a:schemeClr val="accent5">
                  <a:lumMod val="60000"/>
                  <a:lumOff val="4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80079" y="837193"/>
            <a:ext cx="2718993" cy="27250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5316" y="597306"/>
            <a:ext cx="2728595" cy="2969895"/>
          </a:xfrm>
          <a:custGeom>
            <a:avLst/>
            <a:gdLst/>
            <a:ahLst/>
            <a:cxnLst/>
            <a:rect l="l" t="t" r="r" b="b"/>
            <a:pathLst>
              <a:path w="2728595" h="2969895">
                <a:moveTo>
                  <a:pt x="0" y="0"/>
                </a:moveTo>
                <a:lnTo>
                  <a:pt x="2728510" y="0"/>
                </a:lnTo>
                <a:lnTo>
                  <a:pt x="2728510" y="2969810"/>
                </a:lnTo>
                <a:lnTo>
                  <a:pt x="0" y="2969810"/>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3463315" y="727640"/>
            <a:ext cx="2765869" cy="281525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58552" y="550011"/>
            <a:ext cx="2775585" cy="2997835"/>
          </a:xfrm>
          <a:custGeom>
            <a:avLst/>
            <a:gdLst/>
            <a:ahLst/>
            <a:cxnLst/>
            <a:rect l="l" t="t" r="r" b="b"/>
            <a:pathLst>
              <a:path w="2775585" h="2997835">
                <a:moveTo>
                  <a:pt x="0" y="0"/>
                </a:moveTo>
                <a:lnTo>
                  <a:pt x="2775340" y="0"/>
                </a:lnTo>
                <a:lnTo>
                  <a:pt x="2775340" y="2997590"/>
                </a:lnTo>
                <a:lnTo>
                  <a:pt x="0" y="2997590"/>
                </a:lnTo>
                <a:lnTo>
                  <a:pt x="0" y="0"/>
                </a:lnTo>
                <a:close/>
              </a:path>
            </a:pathLst>
          </a:custGeom>
          <a:ln w="9524">
            <a:solidFill>
              <a:srgbClr val="275D90"/>
            </a:solidFill>
          </a:ln>
        </p:spPr>
        <p:txBody>
          <a:bodyPr wrap="square" lIns="0" tIns="0" rIns="0" bIns="0" rtlCol="0"/>
          <a:lstStyle/>
          <a:p>
            <a:endParaRPr/>
          </a:p>
        </p:txBody>
      </p:sp>
      <p:sp>
        <p:nvSpPr>
          <p:cNvPr id="6" name="object 6"/>
          <p:cNvSpPr/>
          <p:nvPr/>
        </p:nvSpPr>
        <p:spPr>
          <a:xfrm>
            <a:off x="6698665" y="755608"/>
            <a:ext cx="2343150" cy="257012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693903" y="597306"/>
            <a:ext cx="2352675" cy="2893695"/>
          </a:xfrm>
          <a:custGeom>
            <a:avLst/>
            <a:gdLst/>
            <a:ahLst/>
            <a:cxnLst/>
            <a:rect l="l" t="t" r="r" b="b"/>
            <a:pathLst>
              <a:path w="2352675" h="2893695">
                <a:moveTo>
                  <a:pt x="0" y="0"/>
                </a:moveTo>
                <a:lnTo>
                  <a:pt x="2352671" y="0"/>
                </a:lnTo>
                <a:lnTo>
                  <a:pt x="2352671" y="2893220"/>
                </a:lnTo>
                <a:lnTo>
                  <a:pt x="0" y="2893220"/>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569333" y="3956098"/>
            <a:ext cx="1670629" cy="2602861"/>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64570" y="3859034"/>
            <a:ext cx="1680210" cy="2843530"/>
          </a:xfrm>
          <a:custGeom>
            <a:avLst/>
            <a:gdLst/>
            <a:ahLst/>
            <a:cxnLst/>
            <a:rect l="l" t="t" r="r" b="b"/>
            <a:pathLst>
              <a:path w="1680210" h="2843529">
                <a:moveTo>
                  <a:pt x="0" y="0"/>
                </a:moveTo>
                <a:lnTo>
                  <a:pt x="1679971" y="0"/>
                </a:lnTo>
                <a:lnTo>
                  <a:pt x="1679971" y="2843210"/>
                </a:lnTo>
                <a:lnTo>
                  <a:pt x="0" y="2843210"/>
                </a:lnTo>
                <a:lnTo>
                  <a:pt x="0" y="0"/>
                </a:lnTo>
                <a:close/>
              </a:path>
            </a:pathLst>
          </a:custGeom>
          <a:ln w="9524">
            <a:solidFill>
              <a:srgbClr val="275D90"/>
            </a:solidFill>
          </a:ln>
        </p:spPr>
        <p:txBody>
          <a:bodyPr wrap="square" lIns="0" tIns="0" rIns="0" bIns="0" rtlCol="0"/>
          <a:lstStyle/>
          <a:p>
            <a:endParaRPr/>
          </a:p>
        </p:txBody>
      </p:sp>
      <p:sp>
        <p:nvSpPr>
          <p:cNvPr id="10" name="object 10"/>
          <p:cNvSpPr/>
          <p:nvPr/>
        </p:nvSpPr>
        <p:spPr>
          <a:xfrm>
            <a:off x="2639288" y="3906975"/>
            <a:ext cx="3699167" cy="2842958"/>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690545" y="3932567"/>
            <a:ext cx="3597275" cy="2745740"/>
          </a:xfrm>
          <a:custGeom>
            <a:avLst/>
            <a:gdLst/>
            <a:ahLst/>
            <a:cxnLst/>
            <a:rect l="l" t="t" r="r" b="b"/>
            <a:pathLst>
              <a:path w="3597275" h="2745740">
                <a:moveTo>
                  <a:pt x="0" y="0"/>
                </a:moveTo>
                <a:lnTo>
                  <a:pt x="3597027" y="0"/>
                </a:lnTo>
                <a:lnTo>
                  <a:pt x="3597027" y="2745168"/>
                </a:lnTo>
                <a:lnTo>
                  <a:pt x="0" y="2745168"/>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2980791" y="4024391"/>
            <a:ext cx="3182416" cy="258457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2976029" y="4019625"/>
            <a:ext cx="3192145" cy="2593975"/>
          </a:xfrm>
          <a:custGeom>
            <a:avLst/>
            <a:gdLst/>
            <a:ahLst/>
            <a:cxnLst/>
            <a:rect l="l" t="t" r="r" b="b"/>
            <a:pathLst>
              <a:path w="3192145" h="2593975">
                <a:moveTo>
                  <a:pt x="0" y="0"/>
                </a:moveTo>
                <a:lnTo>
                  <a:pt x="3192060" y="0"/>
                </a:lnTo>
                <a:lnTo>
                  <a:pt x="3192060" y="2593970"/>
                </a:lnTo>
                <a:lnTo>
                  <a:pt x="0" y="2593970"/>
                </a:lnTo>
                <a:lnTo>
                  <a:pt x="0" y="0"/>
                </a:lnTo>
                <a:close/>
              </a:path>
            </a:pathLst>
          </a:custGeom>
          <a:ln w="9524">
            <a:solidFill>
              <a:srgbClr val="275D90"/>
            </a:solidFill>
          </a:ln>
        </p:spPr>
        <p:txBody>
          <a:bodyPr wrap="square" lIns="0" tIns="0" rIns="0" bIns="0" rtlCol="0"/>
          <a:lstStyle/>
          <a:p>
            <a:endParaRPr/>
          </a:p>
        </p:txBody>
      </p:sp>
      <p:sp>
        <p:nvSpPr>
          <p:cNvPr id="14" name="object 14"/>
          <p:cNvSpPr/>
          <p:nvPr/>
        </p:nvSpPr>
        <p:spPr>
          <a:xfrm>
            <a:off x="6546265" y="3836320"/>
            <a:ext cx="2547848" cy="2847111"/>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6596468" y="3863797"/>
            <a:ext cx="2445385" cy="2745740"/>
          </a:xfrm>
          <a:custGeom>
            <a:avLst/>
            <a:gdLst/>
            <a:ahLst/>
            <a:cxnLst/>
            <a:rect l="l" t="t" r="r" b="b"/>
            <a:pathLst>
              <a:path w="2445384" h="2745740">
                <a:moveTo>
                  <a:pt x="0" y="0"/>
                </a:moveTo>
                <a:lnTo>
                  <a:pt x="2445338" y="0"/>
                </a:lnTo>
                <a:lnTo>
                  <a:pt x="2445338" y="2745167"/>
                </a:lnTo>
                <a:lnTo>
                  <a:pt x="0" y="274516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7138555" y="3903370"/>
            <a:ext cx="1080272" cy="409549"/>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6698665" y="4571047"/>
            <a:ext cx="2188946" cy="176053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303414" y="3225341"/>
            <a:ext cx="2606040" cy="357031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3301" y="3254870"/>
            <a:ext cx="2506980" cy="3468370"/>
          </a:xfrm>
          <a:custGeom>
            <a:avLst/>
            <a:gdLst/>
            <a:ahLst/>
            <a:cxnLst/>
            <a:rect l="l" t="t" r="r" b="b"/>
            <a:pathLst>
              <a:path w="2506980" h="3468370">
                <a:moveTo>
                  <a:pt x="0" y="0"/>
                </a:moveTo>
                <a:lnTo>
                  <a:pt x="2506778" y="0"/>
                </a:lnTo>
                <a:lnTo>
                  <a:pt x="2506778" y="3468187"/>
                </a:lnTo>
                <a:lnTo>
                  <a:pt x="0" y="3468187"/>
                </a:lnTo>
                <a:lnTo>
                  <a:pt x="0" y="0"/>
                </a:lnTo>
                <a:close/>
              </a:path>
            </a:pathLst>
          </a:custGeom>
          <a:ln w="9524">
            <a:solidFill>
              <a:srgbClr val="275D90"/>
            </a:solidFill>
          </a:ln>
        </p:spPr>
        <p:txBody>
          <a:bodyPr wrap="square" lIns="0" tIns="0" rIns="0" bIns="0" rtlCol="0"/>
          <a:lstStyle/>
          <a:p>
            <a:endParaRPr/>
          </a:p>
        </p:txBody>
      </p:sp>
      <p:sp>
        <p:nvSpPr>
          <p:cNvPr id="4" name="object 4"/>
          <p:cNvSpPr/>
          <p:nvPr/>
        </p:nvSpPr>
        <p:spPr>
          <a:xfrm>
            <a:off x="1135133" y="3348827"/>
            <a:ext cx="1243741" cy="59163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45625" y="4151820"/>
            <a:ext cx="1691474" cy="243430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184671" y="1645920"/>
            <a:ext cx="2510447" cy="326274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234214" y="1672602"/>
            <a:ext cx="2410460" cy="3164840"/>
          </a:xfrm>
          <a:custGeom>
            <a:avLst/>
            <a:gdLst/>
            <a:ahLst/>
            <a:cxnLst/>
            <a:rect l="l" t="t" r="r" b="b"/>
            <a:pathLst>
              <a:path w="2410459" h="3164840">
                <a:moveTo>
                  <a:pt x="0" y="0"/>
                </a:moveTo>
                <a:lnTo>
                  <a:pt x="2410258" y="0"/>
                </a:lnTo>
                <a:lnTo>
                  <a:pt x="2410258" y="3164537"/>
                </a:lnTo>
                <a:lnTo>
                  <a:pt x="0" y="3164537"/>
                </a:lnTo>
                <a:lnTo>
                  <a:pt x="0" y="0"/>
                </a:lnTo>
                <a:close/>
              </a:path>
            </a:pathLst>
          </a:custGeom>
          <a:ln w="9524">
            <a:solidFill>
              <a:srgbClr val="275D90"/>
            </a:solidFill>
          </a:ln>
        </p:spPr>
        <p:txBody>
          <a:bodyPr wrap="square" lIns="0" tIns="0" rIns="0" bIns="0" rtlCol="0"/>
          <a:lstStyle/>
          <a:p>
            <a:endParaRPr/>
          </a:p>
        </p:txBody>
      </p:sp>
      <p:sp>
        <p:nvSpPr>
          <p:cNvPr id="8" name="object 8"/>
          <p:cNvSpPr/>
          <p:nvPr/>
        </p:nvSpPr>
        <p:spPr>
          <a:xfrm>
            <a:off x="6345478" y="2544775"/>
            <a:ext cx="2123173" cy="214485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745338" y="1735772"/>
            <a:ext cx="1221790" cy="526161"/>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95102" y="74815"/>
            <a:ext cx="2514600" cy="3150527"/>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45593" y="103657"/>
            <a:ext cx="2415540" cy="3049270"/>
          </a:xfrm>
          <a:custGeom>
            <a:avLst/>
            <a:gdLst/>
            <a:ahLst/>
            <a:cxnLst/>
            <a:rect l="l" t="t" r="r" b="b"/>
            <a:pathLst>
              <a:path w="2415540" h="3049270">
                <a:moveTo>
                  <a:pt x="0" y="0"/>
                </a:moveTo>
                <a:lnTo>
                  <a:pt x="2415498" y="0"/>
                </a:lnTo>
                <a:lnTo>
                  <a:pt x="2415498" y="3049027"/>
                </a:lnTo>
                <a:lnTo>
                  <a:pt x="0" y="3049027"/>
                </a:lnTo>
                <a:lnTo>
                  <a:pt x="0" y="0"/>
                </a:lnTo>
                <a:close/>
              </a:path>
            </a:pathLst>
          </a:custGeom>
          <a:ln w="9524">
            <a:solidFill>
              <a:srgbClr val="275D90"/>
            </a:solidFill>
          </a:ln>
        </p:spPr>
        <p:txBody>
          <a:bodyPr wrap="square" lIns="0" tIns="0" rIns="0" bIns="0" rtlCol="0"/>
          <a:lstStyle/>
          <a:p>
            <a:endParaRPr/>
          </a:p>
        </p:txBody>
      </p:sp>
      <p:sp>
        <p:nvSpPr>
          <p:cNvPr id="12" name="object 12"/>
          <p:cNvSpPr/>
          <p:nvPr/>
        </p:nvSpPr>
        <p:spPr>
          <a:xfrm>
            <a:off x="963843" y="269341"/>
            <a:ext cx="1351315" cy="50587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610384" y="1008938"/>
            <a:ext cx="1848231" cy="185099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3495497" y="735685"/>
            <a:ext cx="2211184" cy="325027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3545192" y="765225"/>
            <a:ext cx="2112010" cy="3146425"/>
          </a:xfrm>
          <a:custGeom>
            <a:avLst/>
            <a:gdLst/>
            <a:ahLst/>
            <a:cxnLst/>
            <a:rect l="l" t="t" r="r" b="b"/>
            <a:pathLst>
              <a:path w="2112010" h="3146425">
                <a:moveTo>
                  <a:pt x="0" y="0"/>
                </a:moveTo>
                <a:lnTo>
                  <a:pt x="2111998" y="0"/>
                </a:lnTo>
                <a:lnTo>
                  <a:pt x="2111998" y="3146047"/>
                </a:lnTo>
                <a:lnTo>
                  <a:pt x="0" y="3146047"/>
                </a:lnTo>
                <a:lnTo>
                  <a:pt x="0" y="0"/>
                </a:lnTo>
                <a:close/>
              </a:path>
            </a:pathLst>
          </a:custGeom>
          <a:ln w="9524">
            <a:solidFill>
              <a:srgbClr val="275D90"/>
            </a:solidFill>
          </a:ln>
        </p:spPr>
        <p:txBody>
          <a:bodyPr wrap="square" lIns="0" tIns="0" rIns="0" bIns="0" rtlCol="0"/>
          <a:lstStyle/>
          <a:p>
            <a:endParaRPr/>
          </a:p>
        </p:txBody>
      </p:sp>
      <p:sp>
        <p:nvSpPr>
          <p:cNvPr id="16" name="object 16"/>
          <p:cNvSpPr/>
          <p:nvPr/>
        </p:nvSpPr>
        <p:spPr>
          <a:xfrm>
            <a:off x="3808945" y="1577492"/>
            <a:ext cx="1574685" cy="2208199"/>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4094149" y="849083"/>
            <a:ext cx="1175998" cy="471131"/>
          </a:xfrm>
          <a:prstGeom prst="rect">
            <a:avLst/>
          </a:prstGeom>
          <a:blipFill>
            <a:blip r:embed="rId13"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4047" y="990600"/>
            <a:ext cx="4245553" cy="5486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00600" y="990600"/>
            <a:ext cx="4038600" cy="52019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248400" y="6192520"/>
            <a:ext cx="2419350" cy="513080"/>
          </a:xfrm>
          <a:prstGeom prst="rect">
            <a:avLst/>
          </a:prstGeom>
        </p:spPr>
        <p:txBody>
          <a:bodyPr vert="horz" wrap="square" lIns="0" tIns="12700" rIns="0" bIns="0" rtlCol="0">
            <a:spAutoFit/>
          </a:bodyPr>
          <a:lstStyle/>
          <a:p>
            <a:pPr marL="12700">
              <a:lnSpc>
                <a:spcPct val="100000"/>
              </a:lnSpc>
              <a:spcBef>
                <a:spcPts val="100"/>
              </a:spcBef>
            </a:pPr>
            <a:r>
              <a:rPr sz="3200" spc="-345" dirty="0">
                <a:solidFill>
                  <a:schemeClr val="bg1">
                    <a:lumMod val="65000"/>
                  </a:schemeClr>
                </a:solidFill>
                <a:latin typeface="DejaVu Sans"/>
                <a:cs typeface="DejaVu Sans"/>
              </a:rPr>
              <a:t>February </a:t>
            </a:r>
            <a:r>
              <a:rPr sz="3200" spc="-420" dirty="0">
                <a:solidFill>
                  <a:schemeClr val="bg1">
                    <a:lumMod val="65000"/>
                  </a:schemeClr>
                </a:solidFill>
                <a:latin typeface="DejaVu Sans"/>
                <a:cs typeface="DejaVu Sans"/>
              </a:rPr>
              <a:t>2001</a:t>
            </a:r>
            <a:endParaRPr sz="3200">
              <a:solidFill>
                <a:schemeClr val="bg1">
                  <a:lumMod val="65000"/>
                </a:schemeClr>
              </a:solidFill>
              <a:latin typeface="DejaVu Sans"/>
              <a:cs typeface="DejaVu Sans"/>
            </a:endParaRPr>
          </a:p>
        </p:txBody>
      </p:sp>
      <p:sp>
        <p:nvSpPr>
          <p:cNvPr id="6" name="Title 1">
            <a:extLst>
              <a:ext uri="{FF2B5EF4-FFF2-40B4-BE49-F238E27FC236}">
                <a16:creationId xmlns:a16="http://schemas.microsoft.com/office/drawing/2014/main" id="{0B91EEDE-DCEA-0644-92C7-7FAFDDB095C5}"/>
              </a:ext>
            </a:extLst>
          </p:cNvPr>
          <p:cNvSpPr txBox="1">
            <a:spLocks/>
          </p:cNvSpPr>
          <p:nvPr/>
        </p:nvSpPr>
        <p:spPr>
          <a:xfrm>
            <a:off x="149929" y="152400"/>
            <a:ext cx="8844142" cy="123110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The Human Genome</a:t>
            </a:r>
          </a:p>
          <a:p>
            <a:endParaRPr lang="en-US" sz="4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0" name="Text Box 6">
            <a:extLst>
              <a:ext uri="{FF2B5EF4-FFF2-40B4-BE49-F238E27FC236}">
                <a16:creationId xmlns:a16="http://schemas.microsoft.com/office/drawing/2014/main" id="{0109FFEC-E203-214E-99F1-98377F298A72}"/>
              </a:ext>
            </a:extLst>
          </p:cNvPr>
          <p:cNvSpPr txBox="1">
            <a:spLocks noChangeArrowheads="1"/>
          </p:cNvSpPr>
          <p:nvPr/>
        </p:nvSpPr>
        <p:spPr bwMode="auto">
          <a:xfrm>
            <a:off x="1273175" y="1905000"/>
            <a:ext cx="554972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dirty="0">
                <a:solidFill>
                  <a:schemeClr val="accent1">
                    <a:lumMod val="75000"/>
                  </a:schemeClr>
                </a:solidFill>
                <a:latin typeface="Arial Rounded MT Bold" panose="020F0704030504030204" pitchFamily="34" charset="77"/>
              </a:rPr>
              <a:t>MICROTECHNOLOGY</a:t>
            </a:r>
          </a:p>
          <a:p>
            <a:r>
              <a:rPr lang="en-US" altLang="en-US" dirty="0">
                <a:solidFill>
                  <a:schemeClr val="accent1">
                    <a:lumMod val="75000"/>
                  </a:schemeClr>
                </a:solidFill>
                <a:latin typeface="Arial Rounded MT Bold" panose="020F0704030504030204" pitchFamily="34" charset="77"/>
              </a:rPr>
              <a:t>DNA/RNA sequencing…</a:t>
            </a:r>
          </a:p>
        </p:txBody>
      </p:sp>
      <p:sp>
        <p:nvSpPr>
          <p:cNvPr id="6151" name="Text Box 7">
            <a:extLst>
              <a:ext uri="{FF2B5EF4-FFF2-40B4-BE49-F238E27FC236}">
                <a16:creationId xmlns:a16="http://schemas.microsoft.com/office/drawing/2014/main" id="{1420C862-33C8-FB49-B74F-DF4B9626C7EA}"/>
              </a:ext>
            </a:extLst>
          </p:cNvPr>
          <p:cNvSpPr txBox="1">
            <a:spLocks noChangeArrowheads="1"/>
          </p:cNvSpPr>
          <p:nvPr/>
        </p:nvSpPr>
        <p:spPr bwMode="auto">
          <a:xfrm>
            <a:off x="1273175" y="4495800"/>
            <a:ext cx="572464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COMMUNICATION</a:t>
            </a:r>
          </a:p>
          <a:p>
            <a:r>
              <a:rPr lang="en-US" altLang="en-US">
                <a:solidFill>
                  <a:schemeClr val="accent1">
                    <a:lumMod val="75000"/>
                  </a:schemeClr>
                </a:solidFill>
                <a:latin typeface="Arial Rounded MT Bold" panose="020F0704030504030204" pitchFamily="34" charset="77"/>
              </a:rPr>
              <a:t>online sequence and expression databases	</a:t>
            </a:r>
          </a:p>
        </p:txBody>
      </p:sp>
      <p:sp>
        <p:nvSpPr>
          <p:cNvPr id="6152" name="Text Box 8">
            <a:extLst>
              <a:ext uri="{FF2B5EF4-FFF2-40B4-BE49-F238E27FC236}">
                <a16:creationId xmlns:a16="http://schemas.microsoft.com/office/drawing/2014/main" id="{E45DED74-7F67-D047-8983-997BED51CA0B}"/>
              </a:ext>
            </a:extLst>
          </p:cNvPr>
          <p:cNvSpPr txBox="1">
            <a:spLocks noChangeArrowheads="1"/>
          </p:cNvSpPr>
          <p:nvPr/>
        </p:nvSpPr>
        <p:spPr bwMode="auto">
          <a:xfrm>
            <a:off x="1273175" y="3200400"/>
            <a:ext cx="7788542"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a:solidFill>
                  <a:schemeClr val="accent1">
                    <a:lumMod val="75000"/>
                  </a:schemeClr>
                </a:solidFill>
                <a:latin typeface="Arial Rounded MT Bold" panose="020F0704030504030204" pitchFamily="34" charset="77"/>
              </a:rPr>
              <a:t>COMPUTATION</a:t>
            </a:r>
          </a:p>
          <a:p>
            <a:r>
              <a:rPr lang="en-US" altLang="en-US">
                <a:solidFill>
                  <a:schemeClr val="accent1">
                    <a:lumMod val="75000"/>
                  </a:schemeClr>
                </a:solidFill>
                <a:latin typeface="Arial Rounded MT Bold" panose="020F0704030504030204" pitchFamily="34" charset="77"/>
              </a:rPr>
              <a:t>human genome assembly: 500 million trillion sequence comparisons</a:t>
            </a:r>
          </a:p>
        </p:txBody>
      </p:sp>
      <p:sp>
        <p:nvSpPr>
          <p:cNvPr id="6153" name="Text Box 9">
            <a:extLst>
              <a:ext uri="{FF2B5EF4-FFF2-40B4-BE49-F238E27FC236}">
                <a16:creationId xmlns:a16="http://schemas.microsoft.com/office/drawing/2014/main" id="{F1074E91-E003-8C4C-B37D-7BF3AD14170F}"/>
              </a:ext>
            </a:extLst>
          </p:cNvPr>
          <p:cNvSpPr txBox="1">
            <a:spLocks noChangeArrowheads="1"/>
          </p:cNvSpPr>
          <p:nvPr/>
        </p:nvSpPr>
        <p:spPr bwMode="auto">
          <a:xfrm>
            <a:off x="38100" y="457200"/>
            <a:ext cx="906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bg1">
                    <a:lumMod val="65000"/>
                  </a:schemeClr>
                </a:solidFill>
                <a:latin typeface="Arial Rounded MT Bold" panose="020F0704030504030204" pitchFamily="34" charset="77"/>
              </a:rPr>
              <a:t>Growth in genomics thanks to advances in…</a:t>
            </a:r>
          </a:p>
        </p:txBody>
      </p:sp>
    </p:spTree>
    <p:extLst>
      <p:ext uri="{BB962C8B-B14F-4D97-AF65-F5344CB8AC3E}">
        <p14:creationId xmlns:p14="http://schemas.microsoft.com/office/powerpoint/2010/main" val="329387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320687" y="1796305"/>
            <a:ext cx="4626007" cy="450889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01971" y="1049020"/>
            <a:ext cx="8147684" cy="5687710"/>
          </a:xfrm>
          <a:prstGeom prst="rect">
            <a:avLst/>
          </a:prstGeom>
        </p:spPr>
        <p:txBody>
          <a:bodyPr vert="horz" wrap="square" lIns="0" tIns="27939" rIns="0" bIns="0" rtlCol="0">
            <a:spAutoFit/>
          </a:bodyPr>
          <a:lstStyle/>
          <a:p>
            <a:pPr marL="118745" marR="5080">
              <a:lnSpc>
                <a:spcPts val="2600"/>
              </a:lnSpc>
              <a:spcBef>
                <a:spcPts val="219"/>
              </a:spcBef>
            </a:pPr>
            <a:r>
              <a:rPr sz="2000" dirty="0">
                <a:solidFill>
                  <a:schemeClr val="bg1">
                    <a:lumMod val="65000"/>
                  </a:schemeClr>
                </a:solidFill>
                <a:latin typeface="Arial Rounded MT Bold" panose="020F0704030504030204" pitchFamily="34" charset="77"/>
                <a:cs typeface="Arial" panose="020B0604020202020204" pitchFamily="34" charset="0"/>
              </a:rPr>
              <a:t>Sequence Accession numbers are IDs that allow sequences to be easily  deposited in and retrieved from online databases</a:t>
            </a:r>
          </a:p>
          <a:p>
            <a:pPr>
              <a:lnSpc>
                <a:spcPct val="100000"/>
              </a:lnSpc>
              <a:spcBef>
                <a:spcPts val="50"/>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a:lnSpc>
                <a:spcPts val="2620"/>
              </a:lnSpc>
            </a:pPr>
            <a:r>
              <a:rPr sz="2000" b="1" dirty="0">
                <a:solidFill>
                  <a:srgbClr val="92D050"/>
                </a:solidFill>
                <a:latin typeface="Arial Rounded MT Bold" panose="020F0704030504030204" pitchFamily="34" charset="77"/>
                <a:cs typeface="Arial" panose="020B0604020202020204" pitchFamily="34" charset="0"/>
              </a:rPr>
              <a:t>DDBJ</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EMBL</a:t>
            </a:r>
            <a:r>
              <a:rPr sz="2000" dirty="0">
                <a:solidFill>
                  <a:srgbClr val="92D050"/>
                </a:solidFill>
                <a:latin typeface="Arial Rounded MT Bold" panose="020F0704030504030204" pitchFamily="34" charset="77"/>
                <a:cs typeface="Arial" panose="020B0604020202020204" pitchFamily="34" charset="0"/>
              </a:rPr>
              <a:t>, </a:t>
            </a:r>
            <a:r>
              <a:rPr sz="2000" b="1" dirty="0">
                <a:solidFill>
                  <a:srgbClr val="92D050"/>
                </a:solidFill>
                <a:latin typeface="Arial Rounded MT Bold" panose="020F0704030504030204" pitchFamily="34" charset="77"/>
                <a:cs typeface="Arial" panose="020B0604020202020204" pitchFamily="34" charset="0"/>
              </a:rPr>
              <a:t>GenBank</a:t>
            </a:r>
            <a:endParaRPr sz="2000" dirty="0">
              <a:solidFill>
                <a:srgbClr val="92D050"/>
              </a:solidFill>
              <a:latin typeface="Arial Rounded MT Bold" panose="020F0704030504030204" pitchFamily="34" charset="77"/>
              <a:cs typeface="Arial" panose="020B0604020202020204" pitchFamily="34" charset="0"/>
            </a:endParaRPr>
          </a:p>
          <a:p>
            <a:pPr marL="118745">
              <a:lnSpc>
                <a:spcPts val="2620"/>
              </a:lnSpc>
            </a:pPr>
            <a:r>
              <a:rPr sz="2000" dirty="0">
                <a:solidFill>
                  <a:schemeClr val="bg1">
                    <a:lumMod val="65000"/>
                  </a:schemeClr>
                </a:solidFill>
                <a:latin typeface="Arial Rounded MT Bold" panose="020F0704030504030204" pitchFamily="34" charset="77"/>
                <a:cs typeface="Arial" panose="020B0604020202020204" pitchFamily="34" charset="0"/>
              </a:rPr>
              <a:t>The three main sequence</a:t>
            </a:r>
          </a:p>
          <a:p>
            <a:pPr marL="118745" marR="4497705">
              <a:lnSpc>
                <a:spcPts val="2600"/>
              </a:lnSpc>
              <a:spcBef>
                <a:spcPts val="180"/>
              </a:spcBef>
            </a:pPr>
            <a:r>
              <a:rPr sz="2000" dirty="0">
                <a:solidFill>
                  <a:schemeClr val="bg1">
                    <a:lumMod val="65000"/>
                  </a:schemeClr>
                </a:solidFill>
                <a:latin typeface="Arial Rounded MT Bold" panose="020F0704030504030204" pitchFamily="34" charset="77"/>
                <a:cs typeface="Arial" panose="020B0604020202020204" pitchFamily="34" charset="0"/>
              </a:rPr>
              <a:t>databases. They are redundant  and work in concert</a:t>
            </a:r>
          </a:p>
          <a:p>
            <a:pPr>
              <a:lnSpc>
                <a:spcPct val="100000"/>
              </a:lnSpc>
              <a:spcBef>
                <a:spcPts val="5"/>
              </a:spcBef>
            </a:pPr>
            <a:endParaRPr sz="2000" dirty="0">
              <a:solidFill>
                <a:schemeClr val="bg1">
                  <a:lumMod val="65000"/>
                </a:schemeClr>
              </a:solidFill>
              <a:latin typeface="Arial Rounded MT Bold" panose="020F0704030504030204" pitchFamily="34" charset="77"/>
              <a:cs typeface="Arial" panose="020B0604020202020204" pitchFamily="34" charset="0"/>
            </a:endParaRPr>
          </a:p>
          <a:p>
            <a:pPr marL="118745" marR="4780280">
              <a:lnSpc>
                <a:spcPct val="99400"/>
              </a:lnSpc>
            </a:pPr>
            <a:r>
              <a:rPr sz="2000" dirty="0">
                <a:solidFill>
                  <a:srgbClr val="92D050"/>
                </a:solidFill>
                <a:latin typeface="Arial Rounded MT Bold" panose="020F0704030504030204" pitchFamily="34" charset="77"/>
                <a:cs typeface="Arial" panose="020B0604020202020204" pitchFamily="34" charset="0"/>
              </a:rPr>
              <a:t>GenBank </a:t>
            </a:r>
            <a:r>
              <a:rPr sz="2000" baseline="24904" dirty="0">
                <a:solidFill>
                  <a:schemeClr val="bg1">
                    <a:lumMod val="65000"/>
                  </a:schemeClr>
                </a:solidFill>
                <a:latin typeface="Arial Rounded MT Bold" panose="020F0704030504030204" pitchFamily="34" charset="77"/>
                <a:cs typeface="Arial" panose="020B0604020202020204" pitchFamily="34" charset="0"/>
              </a:rPr>
              <a:t> </a:t>
            </a:r>
            <a:r>
              <a:rPr sz="2000" dirty="0">
                <a:solidFill>
                  <a:schemeClr val="bg1">
                    <a:lumMod val="65000"/>
                  </a:schemeClr>
                </a:solidFill>
                <a:latin typeface="Arial Rounded MT Bold" panose="020F0704030504030204" pitchFamily="34" charset="77"/>
                <a:cs typeface="Arial" panose="020B0604020202020204" pitchFamily="34" charset="0"/>
              </a:rPr>
              <a:t>is the NIH genetic  sequence database, an  annotated collection of all  publicly available DNA  sequences</a:t>
            </a:r>
          </a:p>
          <a:p>
            <a:pPr marL="12700" marR="4113529" indent="-5715" algn="ctr">
              <a:lnSpc>
                <a:spcPts val="2600"/>
              </a:lnSpc>
              <a:spcBef>
                <a:spcPts val="1265"/>
              </a:spcBef>
            </a:pPr>
            <a:r>
              <a:rPr sz="2000" dirty="0">
                <a:solidFill>
                  <a:schemeClr val="bg1">
                    <a:lumMod val="65000"/>
                  </a:schemeClr>
                </a:solidFill>
                <a:latin typeface="Arial Rounded MT Bold" panose="020F0704030504030204" pitchFamily="34" charset="77"/>
                <a:cs typeface="Arial" panose="020B0604020202020204" pitchFamily="34" charset="0"/>
              </a:rPr>
              <a:t>GenBank is maintained by the NCBI  (National Center for Biotechnology  Information)</a:t>
            </a:r>
          </a:p>
        </p:txBody>
      </p:sp>
      <p:sp>
        <p:nvSpPr>
          <p:cNvPr id="6" name="Title 1">
            <a:extLst>
              <a:ext uri="{FF2B5EF4-FFF2-40B4-BE49-F238E27FC236}">
                <a16:creationId xmlns:a16="http://schemas.microsoft.com/office/drawing/2014/main" id="{A8E320DC-F564-A945-AB11-46DF090AF600}"/>
              </a:ext>
            </a:extLst>
          </p:cNvPr>
          <p:cNvSpPr txBox="1">
            <a:spLocks/>
          </p:cNvSpPr>
          <p:nvPr/>
        </p:nvSpPr>
        <p:spPr>
          <a:xfrm>
            <a:off x="102552" y="159370"/>
            <a:ext cx="8844142" cy="2462213"/>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Genomes and Databases</a:t>
            </a:r>
          </a:p>
          <a:p>
            <a:endParaRPr lang="en-US" sz="4000" b="0" kern="0" dirty="0">
              <a:solidFill>
                <a:schemeClr val="accent5">
                  <a:lumMod val="60000"/>
                  <a:lumOff val="40000"/>
                </a:schemeClr>
              </a:solidFill>
              <a:latin typeface="Arial Rounded MT Bold" panose="020F0704030504030204" pitchFamily="34" charset="77"/>
            </a:endParaRPr>
          </a:p>
          <a:p>
            <a:r>
              <a:rPr lang="en-US" sz="4000" b="0" kern="0" dirty="0">
                <a:solidFill>
                  <a:schemeClr val="accent5">
                    <a:lumMod val="60000"/>
                    <a:lumOff val="40000"/>
                  </a:schemeClr>
                </a:solidFill>
                <a:latin typeface="Arial Rounded MT Bold" panose="020F0704030504030204" pitchFamily="34" charset="77"/>
              </a:rPr>
              <a:t>		</a:t>
            </a:r>
          </a:p>
          <a:p>
            <a:endParaRPr lang="en-US" sz="4000" kern="0" dirty="0">
              <a:solidFill>
                <a:schemeClr val="accent5">
                  <a:lumMod val="60000"/>
                  <a:lumOff val="40000"/>
                </a:schemeClr>
              </a:solidFill>
              <a:latin typeface="Arial Rounded MT Bold" panose="020F0704030504030204" pitchFamily="34" charset="7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E0586616-58E1-F143-8CF4-80D33C58B739}"/>
              </a:ext>
            </a:extLst>
          </p:cNvPr>
          <p:cNvSpPr txBox="1">
            <a:spLocks noChangeArrowheads="1"/>
          </p:cNvSpPr>
          <p:nvPr/>
        </p:nvSpPr>
        <p:spPr bwMode="auto">
          <a:xfrm>
            <a:off x="2957199" y="990600"/>
            <a:ext cx="16865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bg1">
                    <a:lumMod val="65000"/>
                  </a:schemeClr>
                </a:solidFill>
                <a:latin typeface="Arial Rounded MT Bold" panose="020F0704030504030204" pitchFamily="34" charset="77"/>
              </a:rPr>
              <a:t>Transcription</a:t>
            </a:r>
          </a:p>
          <a:p>
            <a:pPr algn="ctr"/>
            <a:r>
              <a:rPr lang="en-US" altLang="en-US">
                <a:solidFill>
                  <a:schemeClr val="bg1">
                    <a:lumMod val="65000"/>
                  </a:schemeClr>
                </a:solidFill>
                <a:latin typeface="Arial Rounded MT Bold" panose="020F0704030504030204" pitchFamily="34" charset="77"/>
              </a:rPr>
              <a:t>RNA splicing</a:t>
            </a:r>
          </a:p>
          <a:p>
            <a:pPr algn="ctr"/>
            <a:r>
              <a:rPr lang="en-US" altLang="en-US">
                <a:solidFill>
                  <a:schemeClr val="bg1">
                    <a:lumMod val="65000"/>
                  </a:schemeClr>
                </a:solidFill>
                <a:latin typeface="Arial Rounded MT Bold" panose="020F0704030504030204" pitchFamily="34" charset="77"/>
              </a:rPr>
              <a:t>RNA editing</a:t>
            </a:r>
          </a:p>
        </p:txBody>
      </p:sp>
      <p:sp>
        <p:nvSpPr>
          <p:cNvPr id="26627" name="Text Box 3">
            <a:extLst>
              <a:ext uri="{FF2B5EF4-FFF2-40B4-BE49-F238E27FC236}">
                <a16:creationId xmlns:a16="http://schemas.microsoft.com/office/drawing/2014/main" id="{B11AEB31-36E3-E547-BBC9-38C085FDB101}"/>
              </a:ext>
            </a:extLst>
          </p:cNvPr>
          <p:cNvSpPr txBox="1">
            <a:spLocks noChangeArrowheads="1"/>
          </p:cNvSpPr>
          <p:nvPr/>
        </p:nvSpPr>
        <p:spPr bwMode="auto">
          <a:xfrm>
            <a:off x="5606188" y="2590800"/>
            <a:ext cx="253537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bg1">
                    <a:lumMod val="65000"/>
                  </a:schemeClr>
                </a:solidFill>
                <a:latin typeface="Arial Rounded MT Bold" panose="020F0704030504030204" pitchFamily="34" charset="77"/>
              </a:rPr>
              <a:t>Enzymes</a:t>
            </a:r>
          </a:p>
          <a:p>
            <a:pPr algn="ctr"/>
            <a:r>
              <a:rPr lang="en-US" altLang="en-US">
                <a:solidFill>
                  <a:schemeClr val="bg1">
                    <a:lumMod val="65000"/>
                  </a:schemeClr>
                </a:solidFill>
                <a:latin typeface="Arial Rounded MT Bold" panose="020F0704030504030204" pitchFamily="34" charset="77"/>
              </a:rPr>
              <a:t>Structure proteins</a:t>
            </a:r>
          </a:p>
          <a:p>
            <a:pPr algn="ctr"/>
            <a:r>
              <a:rPr lang="en-US" altLang="en-US">
                <a:solidFill>
                  <a:schemeClr val="bg1">
                    <a:lumMod val="65000"/>
                  </a:schemeClr>
                </a:solidFill>
                <a:latin typeface="Arial Rounded MT Bold" panose="020F0704030504030204" pitchFamily="34" charset="77"/>
              </a:rPr>
              <a:t>Transcription factors</a:t>
            </a:r>
          </a:p>
          <a:p>
            <a:pPr algn="ctr"/>
            <a:r>
              <a:rPr lang="en-US" altLang="en-US">
                <a:solidFill>
                  <a:schemeClr val="bg1">
                    <a:lumMod val="65000"/>
                  </a:schemeClr>
                </a:solidFill>
                <a:latin typeface="Arial Rounded MT Bold" panose="020F0704030504030204" pitchFamily="34" charset="77"/>
              </a:rPr>
              <a:t>Ion channels</a:t>
            </a:r>
          </a:p>
          <a:p>
            <a:pPr algn="ctr"/>
            <a:r>
              <a:rPr lang="en-US" altLang="en-US">
                <a:solidFill>
                  <a:schemeClr val="bg1">
                    <a:lumMod val="65000"/>
                  </a:schemeClr>
                </a:solidFill>
                <a:latin typeface="Arial Rounded MT Bold" panose="020F0704030504030204" pitchFamily="34" charset="77"/>
              </a:rPr>
              <a:t>Signalling proteins</a:t>
            </a:r>
          </a:p>
          <a:p>
            <a:pPr algn="ctr"/>
            <a:r>
              <a:rPr lang="en-US" altLang="en-US">
                <a:solidFill>
                  <a:schemeClr val="bg1">
                    <a:lumMod val="65000"/>
                  </a:schemeClr>
                </a:solidFill>
                <a:latin typeface="Arial Rounded MT Bold" panose="020F0704030504030204" pitchFamily="34" charset="77"/>
              </a:rPr>
              <a:t>Receptors</a:t>
            </a:r>
          </a:p>
        </p:txBody>
      </p:sp>
      <p:sp>
        <p:nvSpPr>
          <p:cNvPr id="26628" name="Text Box 4">
            <a:extLst>
              <a:ext uri="{FF2B5EF4-FFF2-40B4-BE49-F238E27FC236}">
                <a16:creationId xmlns:a16="http://schemas.microsoft.com/office/drawing/2014/main" id="{F2D9FCA1-7DA2-604F-9AB7-6F27EA53543C}"/>
              </a:ext>
            </a:extLst>
          </p:cNvPr>
          <p:cNvSpPr txBox="1">
            <a:spLocks noChangeArrowheads="1"/>
          </p:cNvSpPr>
          <p:nvPr/>
        </p:nvSpPr>
        <p:spPr bwMode="auto">
          <a:xfrm>
            <a:off x="2918491" y="2895600"/>
            <a:ext cx="18909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bg1">
                    <a:lumMod val="65000"/>
                  </a:schemeClr>
                </a:solidFill>
                <a:latin typeface="Arial Rounded MT Bold" panose="020F0704030504030204" pitchFamily="34" charset="77"/>
              </a:rPr>
              <a:t>Catalysis</a:t>
            </a:r>
          </a:p>
          <a:p>
            <a:pPr algn="ctr"/>
            <a:r>
              <a:rPr lang="en-US" altLang="en-US">
                <a:solidFill>
                  <a:schemeClr val="bg1">
                    <a:lumMod val="65000"/>
                  </a:schemeClr>
                </a:solidFill>
                <a:latin typeface="Arial Rounded MT Bold" panose="020F0704030504030204" pitchFamily="34" charset="77"/>
              </a:rPr>
              <a:t>Synthesis</a:t>
            </a:r>
          </a:p>
          <a:p>
            <a:pPr algn="ctr"/>
            <a:r>
              <a:rPr lang="en-US" altLang="en-US">
                <a:solidFill>
                  <a:schemeClr val="bg1">
                    <a:lumMod val="65000"/>
                  </a:schemeClr>
                </a:solidFill>
                <a:latin typeface="Arial Rounded MT Bold" panose="020F0704030504030204" pitchFamily="34" charset="77"/>
              </a:rPr>
              <a:t>Transport</a:t>
            </a:r>
          </a:p>
          <a:p>
            <a:pPr algn="ctr"/>
            <a:r>
              <a:rPr lang="en-US" altLang="en-US">
                <a:solidFill>
                  <a:schemeClr val="bg1">
                    <a:lumMod val="65000"/>
                  </a:schemeClr>
                </a:solidFill>
                <a:latin typeface="Arial Rounded MT Bold" panose="020F0704030504030204" pitchFamily="34" charset="77"/>
              </a:rPr>
              <a:t>Transformation</a:t>
            </a:r>
          </a:p>
        </p:txBody>
      </p:sp>
      <p:sp>
        <p:nvSpPr>
          <p:cNvPr id="26629" name="Text Box 5">
            <a:extLst>
              <a:ext uri="{FF2B5EF4-FFF2-40B4-BE49-F238E27FC236}">
                <a16:creationId xmlns:a16="http://schemas.microsoft.com/office/drawing/2014/main" id="{3939D5C7-950D-A040-BBFF-600A8BA57192}"/>
              </a:ext>
            </a:extLst>
          </p:cNvPr>
          <p:cNvSpPr txBox="1">
            <a:spLocks noChangeArrowheads="1"/>
          </p:cNvSpPr>
          <p:nvPr/>
        </p:nvSpPr>
        <p:spPr bwMode="auto">
          <a:xfrm>
            <a:off x="2466024" y="5164138"/>
            <a:ext cx="27705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a:solidFill>
                  <a:schemeClr val="bg1">
                    <a:lumMod val="65000"/>
                  </a:schemeClr>
                </a:solidFill>
                <a:latin typeface="Arial Rounded MT Bold" panose="020F0704030504030204" pitchFamily="34" charset="77"/>
              </a:rPr>
              <a:t>Sugars</a:t>
            </a:r>
          </a:p>
          <a:p>
            <a:pPr algn="ctr"/>
            <a:r>
              <a:rPr lang="en-US" altLang="en-US">
                <a:solidFill>
                  <a:schemeClr val="bg1">
                    <a:lumMod val="65000"/>
                  </a:schemeClr>
                </a:solidFill>
                <a:latin typeface="Arial Rounded MT Bold" panose="020F0704030504030204" pitchFamily="34" charset="77"/>
              </a:rPr>
              <a:t>Amino acids</a:t>
            </a:r>
          </a:p>
          <a:p>
            <a:pPr algn="ctr"/>
            <a:r>
              <a:rPr lang="en-US" altLang="en-US">
                <a:solidFill>
                  <a:schemeClr val="bg1">
                    <a:lumMod val="65000"/>
                  </a:schemeClr>
                </a:solidFill>
                <a:latin typeface="Arial Rounded MT Bold" panose="020F0704030504030204" pitchFamily="34" charset="77"/>
              </a:rPr>
              <a:t>Lipids</a:t>
            </a:r>
          </a:p>
          <a:p>
            <a:pPr algn="ctr"/>
            <a:r>
              <a:rPr lang="en-US" altLang="en-US">
                <a:solidFill>
                  <a:schemeClr val="bg1">
                    <a:lumMod val="65000"/>
                  </a:schemeClr>
                </a:solidFill>
                <a:latin typeface="Arial Rounded MT Bold" panose="020F0704030504030204" pitchFamily="34" charset="77"/>
              </a:rPr>
              <a:t>Secondary metabolites</a:t>
            </a:r>
          </a:p>
          <a:p>
            <a:pPr algn="ctr"/>
            <a:r>
              <a:rPr lang="en-US" altLang="en-US">
                <a:solidFill>
                  <a:schemeClr val="bg1">
                    <a:lumMod val="65000"/>
                  </a:schemeClr>
                </a:solidFill>
                <a:latin typeface="Arial Rounded MT Bold" panose="020F0704030504030204" pitchFamily="34" charset="77"/>
              </a:rPr>
              <a:t>Hormones</a:t>
            </a:r>
          </a:p>
        </p:txBody>
      </p:sp>
      <p:sp>
        <p:nvSpPr>
          <p:cNvPr id="26633" name="Text Box 9">
            <a:extLst>
              <a:ext uri="{FF2B5EF4-FFF2-40B4-BE49-F238E27FC236}">
                <a16:creationId xmlns:a16="http://schemas.microsoft.com/office/drawing/2014/main" id="{9D13D383-6575-C84C-9076-69617C22A7A5}"/>
              </a:ext>
            </a:extLst>
          </p:cNvPr>
          <p:cNvSpPr txBox="1">
            <a:spLocks noChangeArrowheads="1"/>
          </p:cNvSpPr>
          <p:nvPr/>
        </p:nvSpPr>
        <p:spPr bwMode="auto">
          <a:xfrm>
            <a:off x="862013" y="1143000"/>
            <a:ext cx="10913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200">
                <a:solidFill>
                  <a:schemeClr val="bg1">
                    <a:lumMod val="65000"/>
                  </a:schemeClr>
                </a:solidFill>
                <a:latin typeface="Arial Rounded MT Bold" panose="020F0704030504030204" pitchFamily="34" charset="77"/>
              </a:rPr>
              <a:t>DNA</a:t>
            </a:r>
          </a:p>
        </p:txBody>
      </p:sp>
      <p:sp>
        <p:nvSpPr>
          <p:cNvPr id="26634" name="Text Box 10">
            <a:extLst>
              <a:ext uri="{FF2B5EF4-FFF2-40B4-BE49-F238E27FC236}">
                <a16:creationId xmlns:a16="http://schemas.microsoft.com/office/drawing/2014/main" id="{CBF16ADE-5063-674F-9F22-14D6615C2DB9}"/>
              </a:ext>
            </a:extLst>
          </p:cNvPr>
          <p:cNvSpPr txBox="1">
            <a:spLocks noChangeArrowheads="1"/>
          </p:cNvSpPr>
          <p:nvPr/>
        </p:nvSpPr>
        <p:spPr bwMode="auto">
          <a:xfrm>
            <a:off x="5410200" y="990600"/>
            <a:ext cx="220592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bg1">
                    <a:lumMod val="65000"/>
                  </a:schemeClr>
                </a:solidFill>
                <a:latin typeface="Arial Rounded MT Bold" panose="020F0704030504030204" pitchFamily="34" charset="77"/>
              </a:rPr>
              <a:t>rRNA</a:t>
            </a:r>
          </a:p>
          <a:p>
            <a:r>
              <a:rPr lang="en-US" altLang="en-US">
                <a:solidFill>
                  <a:schemeClr val="bg1">
                    <a:lumMod val="65000"/>
                  </a:schemeClr>
                </a:solidFill>
                <a:latin typeface="Arial Rounded MT Bold" panose="020F0704030504030204" pitchFamily="34" charset="77"/>
              </a:rPr>
              <a:t>mRNA  translation</a:t>
            </a:r>
          </a:p>
          <a:p>
            <a:r>
              <a:rPr lang="en-US" altLang="en-US">
                <a:solidFill>
                  <a:schemeClr val="bg1">
                    <a:lumMod val="65000"/>
                  </a:schemeClr>
                </a:solidFill>
                <a:latin typeface="Arial Rounded MT Bold" panose="020F0704030504030204" pitchFamily="34" charset="77"/>
              </a:rPr>
              <a:t>tRNA</a:t>
            </a:r>
          </a:p>
        </p:txBody>
      </p:sp>
      <p:sp>
        <p:nvSpPr>
          <p:cNvPr id="26635" name="AutoShape 11">
            <a:extLst>
              <a:ext uri="{FF2B5EF4-FFF2-40B4-BE49-F238E27FC236}">
                <a16:creationId xmlns:a16="http://schemas.microsoft.com/office/drawing/2014/main" id="{2FEC6C6E-0D04-1941-B653-6DFCFD74CF35}"/>
              </a:ext>
            </a:extLst>
          </p:cNvPr>
          <p:cNvSpPr>
            <a:spLocks noChangeArrowheads="1"/>
          </p:cNvSpPr>
          <p:nvPr/>
        </p:nvSpPr>
        <p:spPr bwMode="auto">
          <a:xfrm>
            <a:off x="2057400" y="12954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36" name="AutoShape 12">
            <a:extLst>
              <a:ext uri="{FF2B5EF4-FFF2-40B4-BE49-F238E27FC236}">
                <a16:creationId xmlns:a16="http://schemas.microsoft.com/office/drawing/2014/main" id="{DECC69FF-2B52-394F-8C0C-6217EAB3BD58}"/>
              </a:ext>
            </a:extLst>
          </p:cNvPr>
          <p:cNvSpPr>
            <a:spLocks noChangeArrowheads="1"/>
          </p:cNvSpPr>
          <p:nvPr/>
        </p:nvSpPr>
        <p:spPr bwMode="auto">
          <a:xfrm rot="-1466637">
            <a:off x="4572000" y="1217613"/>
            <a:ext cx="762000" cy="1524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37" name="AutoShape 13">
            <a:extLst>
              <a:ext uri="{FF2B5EF4-FFF2-40B4-BE49-F238E27FC236}">
                <a16:creationId xmlns:a16="http://schemas.microsoft.com/office/drawing/2014/main" id="{6B3F71CF-AB3B-C04E-8D57-FF094C06A0EB}"/>
              </a:ext>
            </a:extLst>
          </p:cNvPr>
          <p:cNvSpPr>
            <a:spLocks noChangeArrowheads="1"/>
          </p:cNvSpPr>
          <p:nvPr/>
        </p:nvSpPr>
        <p:spPr bwMode="auto">
          <a:xfrm rot="1466637" flipV="1">
            <a:off x="4572000" y="1598613"/>
            <a:ext cx="762000" cy="1524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38" name="AutoShape 14">
            <a:extLst>
              <a:ext uri="{FF2B5EF4-FFF2-40B4-BE49-F238E27FC236}">
                <a16:creationId xmlns:a16="http://schemas.microsoft.com/office/drawing/2014/main" id="{B4288B85-230B-1E4C-B904-06BC6AEFE1E7}"/>
              </a:ext>
            </a:extLst>
          </p:cNvPr>
          <p:cNvSpPr>
            <a:spLocks noChangeArrowheads="1"/>
          </p:cNvSpPr>
          <p:nvPr/>
        </p:nvSpPr>
        <p:spPr bwMode="auto">
          <a:xfrm rot="36313" flipV="1">
            <a:off x="4572000" y="1408113"/>
            <a:ext cx="762000" cy="152400"/>
          </a:xfrm>
          <a:prstGeom prst="rightArrow">
            <a:avLst>
              <a:gd name="adj1" fmla="val 50000"/>
              <a:gd name="adj2" fmla="val 1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39" name="AutoShape 15">
            <a:extLst>
              <a:ext uri="{FF2B5EF4-FFF2-40B4-BE49-F238E27FC236}">
                <a16:creationId xmlns:a16="http://schemas.microsoft.com/office/drawing/2014/main" id="{88EB99C6-AC08-044F-935A-87946281E95B}"/>
              </a:ext>
            </a:extLst>
          </p:cNvPr>
          <p:cNvSpPr>
            <a:spLocks noChangeArrowheads="1"/>
          </p:cNvSpPr>
          <p:nvPr/>
        </p:nvSpPr>
        <p:spPr bwMode="auto">
          <a:xfrm rot="5400000">
            <a:off x="6477000" y="20574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40" name="AutoShape 16">
            <a:extLst>
              <a:ext uri="{FF2B5EF4-FFF2-40B4-BE49-F238E27FC236}">
                <a16:creationId xmlns:a16="http://schemas.microsoft.com/office/drawing/2014/main" id="{FD77AECA-5621-AA4E-B98E-C1100FAF1FCD}"/>
              </a:ext>
            </a:extLst>
          </p:cNvPr>
          <p:cNvSpPr>
            <a:spLocks noChangeArrowheads="1"/>
          </p:cNvSpPr>
          <p:nvPr/>
        </p:nvSpPr>
        <p:spPr bwMode="auto">
          <a:xfrm rot="5400000">
            <a:off x="3505200" y="44196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41" name="AutoShape 17">
            <a:extLst>
              <a:ext uri="{FF2B5EF4-FFF2-40B4-BE49-F238E27FC236}">
                <a16:creationId xmlns:a16="http://schemas.microsoft.com/office/drawing/2014/main" id="{0D42A250-D01A-1C47-ACF1-DB905E89A0D5}"/>
              </a:ext>
            </a:extLst>
          </p:cNvPr>
          <p:cNvSpPr>
            <a:spLocks noChangeArrowheads="1"/>
          </p:cNvSpPr>
          <p:nvPr/>
        </p:nvSpPr>
        <p:spPr bwMode="auto">
          <a:xfrm flipH="1">
            <a:off x="4800600" y="3276600"/>
            <a:ext cx="762000" cy="304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1">
                  <a:lumMod val="65000"/>
                </a:schemeClr>
              </a:solidFill>
              <a:latin typeface="Arial Rounded MT Bold" panose="020F0704030504030204" pitchFamily="34" charset="77"/>
            </a:endParaRPr>
          </a:p>
        </p:txBody>
      </p:sp>
      <p:sp>
        <p:nvSpPr>
          <p:cNvPr id="26642" name="Text Box 18">
            <a:extLst>
              <a:ext uri="{FF2B5EF4-FFF2-40B4-BE49-F238E27FC236}">
                <a16:creationId xmlns:a16="http://schemas.microsoft.com/office/drawing/2014/main" id="{5B422A62-20BB-224F-A11B-9E0B14A515E8}"/>
              </a:ext>
            </a:extLst>
          </p:cNvPr>
          <p:cNvSpPr txBox="1">
            <a:spLocks noChangeArrowheads="1"/>
          </p:cNvSpPr>
          <p:nvPr/>
        </p:nvSpPr>
        <p:spPr bwMode="auto">
          <a:xfrm>
            <a:off x="236841" y="728990"/>
            <a:ext cx="25411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solidFill>
                  <a:schemeClr val="accent6">
                    <a:lumMod val="50000"/>
                  </a:schemeClr>
                </a:solidFill>
                <a:latin typeface="Arial Rounded MT Bold" panose="020F0704030504030204" pitchFamily="34" charset="77"/>
              </a:rPr>
              <a:t>The GENOME</a:t>
            </a:r>
          </a:p>
        </p:txBody>
      </p:sp>
      <p:sp>
        <p:nvSpPr>
          <p:cNvPr id="26643" name="Text Box 19">
            <a:extLst>
              <a:ext uri="{FF2B5EF4-FFF2-40B4-BE49-F238E27FC236}">
                <a16:creationId xmlns:a16="http://schemas.microsoft.com/office/drawing/2014/main" id="{33312BF9-6871-DC40-B4FE-4347E075886D}"/>
              </a:ext>
            </a:extLst>
          </p:cNvPr>
          <p:cNvSpPr txBox="1">
            <a:spLocks noChangeArrowheads="1"/>
          </p:cNvSpPr>
          <p:nvPr/>
        </p:nvSpPr>
        <p:spPr bwMode="auto">
          <a:xfrm>
            <a:off x="5105400" y="381000"/>
            <a:ext cx="40929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chemeClr val="accent6">
                    <a:lumMod val="50000"/>
                  </a:schemeClr>
                </a:solidFill>
                <a:latin typeface="Arial Rounded MT Bold" panose="020F0704030504030204" pitchFamily="34" charset="77"/>
              </a:rPr>
              <a:t>The TRANSCRIPTOME</a:t>
            </a:r>
          </a:p>
        </p:txBody>
      </p:sp>
      <p:sp>
        <p:nvSpPr>
          <p:cNvPr id="26644" name="Text Box 20">
            <a:extLst>
              <a:ext uri="{FF2B5EF4-FFF2-40B4-BE49-F238E27FC236}">
                <a16:creationId xmlns:a16="http://schemas.microsoft.com/office/drawing/2014/main" id="{87FD8481-CC91-7949-984A-9EC0B7293392}"/>
              </a:ext>
            </a:extLst>
          </p:cNvPr>
          <p:cNvSpPr txBox="1">
            <a:spLocks noChangeArrowheads="1"/>
          </p:cNvSpPr>
          <p:nvPr/>
        </p:nvSpPr>
        <p:spPr bwMode="auto">
          <a:xfrm>
            <a:off x="5432425" y="4281488"/>
            <a:ext cx="29763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chemeClr val="accent6">
                    <a:lumMod val="50000"/>
                  </a:schemeClr>
                </a:solidFill>
                <a:latin typeface="Arial Rounded MT Bold" panose="020F0704030504030204" pitchFamily="34" charset="77"/>
              </a:rPr>
              <a:t>The PROTEOME</a:t>
            </a:r>
          </a:p>
        </p:txBody>
      </p:sp>
      <p:sp>
        <p:nvSpPr>
          <p:cNvPr id="26645" name="Text Box 21">
            <a:extLst>
              <a:ext uri="{FF2B5EF4-FFF2-40B4-BE49-F238E27FC236}">
                <a16:creationId xmlns:a16="http://schemas.microsoft.com/office/drawing/2014/main" id="{4C582B83-ED3C-CC49-9950-5BC1369054E8}"/>
              </a:ext>
            </a:extLst>
          </p:cNvPr>
          <p:cNvSpPr txBox="1">
            <a:spLocks noChangeArrowheads="1"/>
          </p:cNvSpPr>
          <p:nvPr/>
        </p:nvSpPr>
        <p:spPr bwMode="auto">
          <a:xfrm>
            <a:off x="5105400" y="5715000"/>
            <a:ext cx="34848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a:solidFill>
                  <a:schemeClr val="accent6">
                    <a:lumMod val="50000"/>
                  </a:schemeClr>
                </a:solidFill>
                <a:latin typeface="Arial Rounded MT Bold" panose="020F0704030504030204" pitchFamily="34" charset="77"/>
              </a:rPr>
              <a:t>The METABOLOME</a:t>
            </a:r>
          </a:p>
        </p:txBody>
      </p:sp>
    </p:spTree>
    <p:extLst>
      <p:ext uri="{BB962C8B-B14F-4D97-AF65-F5344CB8AC3E}">
        <p14:creationId xmlns:p14="http://schemas.microsoft.com/office/powerpoint/2010/main" val="221244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8E320DC-F564-A945-AB11-46DF090AF600}"/>
              </a:ext>
            </a:extLst>
          </p:cNvPr>
          <p:cNvSpPr txBox="1">
            <a:spLocks/>
          </p:cNvSpPr>
          <p:nvPr/>
        </p:nvSpPr>
        <p:spPr>
          <a:xfrm>
            <a:off x="0" y="2819400"/>
            <a:ext cx="8844142" cy="276998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500" dirty="0">
                <a:solidFill>
                  <a:schemeClr val="accent6">
                    <a:lumMod val="60000"/>
                    <a:lumOff val="40000"/>
                  </a:schemeClr>
                </a:solidFill>
                <a:latin typeface="Arial Rounded MT Bold" panose="020F0704030504030204" pitchFamily="34" charset="77"/>
              </a:rPr>
              <a:t>The Structure of DNA</a:t>
            </a:r>
          </a:p>
          <a:p>
            <a:endParaRPr lang="en-US" sz="4500" b="0" kern="0" dirty="0">
              <a:solidFill>
                <a:schemeClr val="accent5">
                  <a:lumMod val="60000"/>
                  <a:lumOff val="40000"/>
                </a:schemeClr>
              </a:solidFill>
              <a:latin typeface="Arial Rounded MT Bold" panose="020F0704030504030204" pitchFamily="34" charset="77"/>
            </a:endParaRPr>
          </a:p>
          <a:p>
            <a:r>
              <a:rPr lang="en-US" sz="4500" b="0" kern="0" dirty="0">
                <a:solidFill>
                  <a:schemeClr val="accent5">
                    <a:lumMod val="60000"/>
                    <a:lumOff val="40000"/>
                  </a:schemeClr>
                </a:solidFill>
                <a:latin typeface="Arial Rounded MT Bold" panose="020F0704030504030204" pitchFamily="34" charset="77"/>
              </a:rPr>
              <a:t>		</a:t>
            </a:r>
          </a:p>
          <a:p>
            <a:endParaRPr lang="en-US" sz="45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386536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3AAB2C7-95A6-6044-9966-4D39B6846E47}"/>
              </a:ext>
            </a:extLst>
          </p:cNvPr>
          <p:cNvSpPr txBox="1">
            <a:spLocks/>
          </p:cNvSpPr>
          <p:nvPr/>
        </p:nvSpPr>
        <p:spPr>
          <a:xfrm>
            <a:off x="495299" y="743093"/>
            <a:ext cx="8153401" cy="517064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2800" dirty="0">
                <a:solidFill>
                  <a:schemeClr val="accent5">
                    <a:lumMod val="60000"/>
                    <a:lumOff val="40000"/>
                  </a:schemeClr>
                </a:solidFill>
                <a:latin typeface="Arial Rounded MT Bold" panose="020F0704030504030204" pitchFamily="34" charset="77"/>
              </a:rPr>
              <a:t>Instructor: </a:t>
            </a:r>
            <a:r>
              <a:rPr lang="en-US" sz="2800" dirty="0">
                <a:solidFill>
                  <a:srgbClr val="92D050"/>
                </a:solidFill>
                <a:latin typeface="Arial Rounded MT Bold" panose="020F0704030504030204" pitchFamily="34" charset="77"/>
              </a:rPr>
              <a:t>Carlos Prada</a:t>
            </a:r>
            <a:endParaRPr lang="en-US" sz="2800" dirty="0">
              <a:solidFill>
                <a:schemeClr val="accent5">
                  <a:lumMod val="60000"/>
                  <a:lumOff val="40000"/>
                </a:schemeClr>
              </a:solidFill>
              <a:latin typeface="Arial Rounded MT Bold" panose="020F0704030504030204" pitchFamily="34" charset="77"/>
            </a:endParaRPr>
          </a:p>
          <a:p>
            <a:pPr algn="ctr"/>
            <a:r>
              <a:rPr lang="en-US" sz="2800" dirty="0">
                <a:solidFill>
                  <a:schemeClr val="accent5">
                    <a:lumMod val="60000"/>
                    <a:lumOff val="40000"/>
                  </a:schemeClr>
                </a:solidFill>
                <a:latin typeface="Arial Rounded MT Bold" panose="020F0704030504030204" pitchFamily="34" charset="77"/>
              </a:rPr>
              <a:t>CBLS 181</a:t>
            </a:r>
          </a:p>
          <a:p>
            <a:pPr algn="ctr"/>
            <a:r>
              <a:rPr lang="en-US" sz="2800" dirty="0">
                <a:solidFill>
                  <a:schemeClr val="accent5">
                    <a:lumMod val="60000"/>
                    <a:lumOff val="40000"/>
                  </a:schemeClr>
                </a:solidFill>
                <a:latin typeface="Arial Rounded MT Bold" panose="020F0704030504030204" pitchFamily="34" charset="77"/>
              </a:rPr>
              <a:t>401 874 5767</a:t>
            </a:r>
          </a:p>
          <a:p>
            <a:pPr algn="ctr"/>
            <a:r>
              <a:rPr lang="en-US" sz="2800" b="0" dirty="0">
                <a:solidFill>
                  <a:schemeClr val="accent5">
                    <a:lumMod val="60000"/>
                    <a:lumOff val="40000"/>
                  </a:schemeClr>
                </a:solidFill>
                <a:latin typeface="Arial Rounded MT Bold" panose="020F0704030504030204" pitchFamily="34" charset="77"/>
                <a:hlinkClick r:id="rId2">
                  <a:extLst>
                    <a:ext uri="{A12FA001-AC4F-418D-AE19-62706E023703}">
                      <ahyp:hlinkClr xmlns:ahyp="http://schemas.microsoft.com/office/drawing/2018/hyperlinkcolor" val="tx"/>
                    </a:ext>
                  </a:extLst>
                </a:hlinkClick>
              </a:rPr>
              <a:t>prada@edu</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3"/>
              </a:rPr>
              <a:t>GitHub</a:t>
            </a: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hlinkClick r:id="rId4"/>
              </a:rPr>
              <a:t>http://bio-594.slack.com/</a:t>
            </a: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endParaRPr lang="en-US" sz="2800" b="0" dirty="0">
              <a:solidFill>
                <a:schemeClr val="accent5">
                  <a:lumMod val="60000"/>
                  <a:lumOff val="40000"/>
                </a:schemeClr>
              </a:solidFill>
              <a:latin typeface="Arial Rounded MT Bold" panose="020F0704030504030204" pitchFamily="34" charset="77"/>
            </a:endParaRPr>
          </a:p>
          <a:p>
            <a:pPr algn="ctr"/>
            <a:r>
              <a:rPr lang="en-US" sz="2800" b="0" dirty="0">
                <a:solidFill>
                  <a:schemeClr val="accent5">
                    <a:lumMod val="60000"/>
                    <a:lumOff val="40000"/>
                  </a:schemeClr>
                </a:solidFill>
                <a:latin typeface="Arial Rounded MT Bold" panose="020F0704030504030204" pitchFamily="34" charset="77"/>
              </a:rPr>
              <a:t>When and where do we meet:</a:t>
            </a:r>
          </a:p>
          <a:p>
            <a:pPr algn="ctr"/>
            <a:r>
              <a:rPr lang="en-US" sz="2800" dirty="0">
                <a:solidFill>
                  <a:schemeClr val="accent6">
                    <a:lumMod val="60000"/>
                    <a:lumOff val="40000"/>
                  </a:schemeClr>
                </a:solidFill>
                <a:latin typeface="Arial Rounded MT Bold" panose="020F0704030504030204" pitchFamily="34" charset="77"/>
              </a:rPr>
              <a:t>Tuesdays 9 - 10:30 AM </a:t>
            </a:r>
            <a:r>
              <a:rPr lang="en-US" sz="2800" dirty="0">
                <a:solidFill>
                  <a:srgbClr val="92D050"/>
                </a:solidFill>
                <a:latin typeface="Arial Rounded MT Bold" panose="020F0704030504030204" pitchFamily="34" charset="77"/>
              </a:rPr>
              <a:t>CBLS 435 </a:t>
            </a:r>
            <a:r>
              <a:rPr lang="en-US" sz="2800" dirty="0">
                <a:solidFill>
                  <a:schemeClr val="accent6">
                    <a:lumMod val="60000"/>
                    <a:lumOff val="40000"/>
                  </a:schemeClr>
                </a:solidFill>
                <a:latin typeface="Arial Rounded MT Bold" panose="020F0704030504030204" pitchFamily="34" charset="77"/>
              </a:rPr>
              <a:t>Thursdays 9 - 10:30 AM </a:t>
            </a:r>
            <a:r>
              <a:rPr lang="en-US" sz="2800" dirty="0">
                <a:solidFill>
                  <a:srgbClr val="92D050"/>
                </a:solidFill>
                <a:latin typeface="Arial Rounded MT Bold" panose="020F0704030504030204" pitchFamily="34" charset="77"/>
              </a:rPr>
              <a:t>CI 200</a:t>
            </a:r>
            <a:endParaRPr lang="en-US" sz="2800" kern="0" dirty="0">
              <a:solidFill>
                <a:srgbClr val="92D050"/>
              </a:solidFill>
              <a:latin typeface="Arial Rounded MT Bold" panose="020F0704030504030204" pitchFamily="34" charset="77"/>
            </a:endParaRPr>
          </a:p>
        </p:txBody>
      </p:sp>
    </p:spTree>
    <p:extLst>
      <p:ext uri="{BB962C8B-B14F-4D97-AF65-F5344CB8AC3E}">
        <p14:creationId xmlns:p14="http://schemas.microsoft.com/office/powerpoint/2010/main" val="1344123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754198" y="1256741"/>
            <a:ext cx="3153625" cy="48544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50108" y="1250495"/>
            <a:ext cx="4146291" cy="402697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905000" y="259511"/>
            <a:ext cx="3868877" cy="628377"/>
          </a:xfrm>
          <a:prstGeom prst="rect">
            <a:avLst/>
          </a:prstGeom>
        </p:spPr>
        <p:txBody>
          <a:bodyPr vert="horz" wrap="square" lIns="0" tIns="12700" rIns="0" bIns="0" rtlCol="0">
            <a:spAutoFit/>
          </a:bodyPr>
          <a:lstStyle/>
          <a:p>
            <a:pPr marL="12700">
              <a:lnSpc>
                <a:spcPct val="100000"/>
              </a:lnSpc>
              <a:spcBef>
                <a:spcPts val="100"/>
              </a:spcBef>
            </a:pPr>
            <a:r>
              <a:rPr sz="4000" spc="-5" dirty="0">
                <a:solidFill>
                  <a:schemeClr val="accent6">
                    <a:lumMod val="60000"/>
                    <a:lumOff val="40000"/>
                  </a:schemeClr>
                </a:solidFill>
                <a:latin typeface="Arial Rounded MT Bold" panose="020F0704030504030204" pitchFamily="34" charset="77"/>
                <a:cs typeface="Times New Roman"/>
              </a:rPr>
              <a:t>April,</a:t>
            </a:r>
            <a:r>
              <a:rPr sz="4000" spc="-80" dirty="0">
                <a:solidFill>
                  <a:schemeClr val="accent6">
                    <a:lumMod val="60000"/>
                    <a:lumOff val="40000"/>
                  </a:schemeClr>
                </a:solidFill>
                <a:latin typeface="Arial Rounded MT Bold" panose="020F0704030504030204" pitchFamily="34" charset="77"/>
                <a:cs typeface="Times New Roman"/>
              </a:rPr>
              <a:t> </a:t>
            </a:r>
            <a:r>
              <a:rPr sz="4000" dirty="0">
                <a:solidFill>
                  <a:schemeClr val="accent6">
                    <a:lumMod val="60000"/>
                    <a:lumOff val="40000"/>
                  </a:schemeClr>
                </a:solidFill>
                <a:latin typeface="Arial Rounded MT Bold" panose="020F0704030504030204" pitchFamily="34" charset="77"/>
                <a:cs typeface="Times New Roman"/>
              </a:rPr>
              <a:t>1953</a:t>
            </a:r>
          </a:p>
        </p:txBody>
      </p:sp>
      <p:sp>
        <p:nvSpPr>
          <p:cNvPr id="5" name="object 5"/>
          <p:cNvSpPr/>
          <p:nvPr/>
        </p:nvSpPr>
        <p:spPr>
          <a:xfrm>
            <a:off x="5668098" y="4730160"/>
            <a:ext cx="1363802" cy="192879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0" y="1402080"/>
            <a:ext cx="9144000" cy="48463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667000" y="228600"/>
            <a:ext cx="3365715"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chemeClr val="accent6">
                    <a:lumMod val="60000"/>
                    <a:lumOff val="40000"/>
                  </a:schemeClr>
                </a:solidFill>
                <a:latin typeface="DejaVu Sans"/>
                <a:cs typeface="DejaVu Sans"/>
              </a:rPr>
              <a:t>Nucleotides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52400" y="1295400"/>
            <a:ext cx="6553200" cy="5486399"/>
          </a:xfrm>
          <a:prstGeom prst="rect">
            <a:avLst/>
          </a:prstGeom>
          <a:blipFill>
            <a:blip r:embed="rId2" cstate="print"/>
            <a:stretch>
              <a:fillRect/>
            </a:stretch>
          </a:blipFill>
        </p:spPr>
        <p:txBody>
          <a:bodyPr wrap="square" lIns="0" tIns="0" rIns="0" bIns="0" rtlCol="0"/>
          <a:lstStyle/>
          <a:p>
            <a:endParaRPr/>
          </a:p>
        </p:txBody>
      </p:sp>
      <p:sp>
        <p:nvSpPr>
          <p:cNvPr id="3" name="object 2">
            <a:extLst>
              <a:ext uri="{FF2B5EF4-FFF2-40B4-BE49-F238E27FC236}">
                <a16:creationId xmlns:a16="http://schemas.microsoft.com/office/drawing/2014/main" id="{69DB582F-C6EE-C643-8F25-3C2C80EB7C6E}"/>
              </a:ext>
            </a:extLst>
          </p:cNvPr>
          <p:cNvSpPr txBox="1">
            <a:spLocks/>
          </p:cNvSpPr>
          <p:nvPr/>
        </p:nvSpPr>
        <p:spPr>
          <a:xfrm>
            <a:off x="76200" y="0"/>
            <a:ext cx="5562600" cy="705321"/>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pPr>
            <a:r>
              <a:rPr lang="en-US" sz="4500" kern="0" dirty="0">
                <a:solidFill>
                  <a:schemeClr val="accent6">
                    <a:lumMod val="60000"/>
                    <a:lumOff val="40000"/>
                  </a:schemeClr>
                </a:solidFill>
                <a:latin typeface="Arial Rounded MT Bold" panose="020F0704030504030204" pitchFamily="34" charset="77"/>
              </a:rPr>
              <a:t>The double helix</a:t>
            </a:r>
          </a:p>
        </p:txBody>
      </p:sp>
      <p:sp>
        <p:nvSpPr>
          <p:cNvPr id="4" name="object 3">
            <a:extLst>
              <a:ext uri="{FF2B5EF4-FFF2-40B4-BE49-F238E27FC236}">
                <a16:creationId xmlns:a16="http://schemas.microsoft.com/office/drawing/2014/main" id="{9D3D0716-AC40-7A46-8FF7-3642CF34473F}"/>
              </a:ext>
            </a:extLst>
          </p:cNvPr>
          <p:cNvSpPr txBox="1"/>
          <p:nvPr/>
        </p:nvSpPr>
        <p:spPr>
          <a:xfrm>
            <a:off x="6705600" y="1828800"/>
            <a:ext cx="2438400" cy="2936701"/>
          </a:xfrm>
          <a:prstGeom prst="rect">
            <a:avLst/>
          </a:prstGeom>
        </p:spPr>
        <p:txBody>
          <a:bodyPr vert="horz" wrap="square" lIns="0" tIns="63500" rIns="0" bIns="0" rtlCol="0">
            <a:spAutoFit/>
          </a:bodyPr>
          <a:lstStyle/>
          <a:p>
            <a:pPr marL="355600" marR="5080" indent="-342900">
              <a:lnSpc>
                <a:spcPts val="3000"/>
              </a:lnSpc>
              <a:spcBef>
                <a:spcPts val="500"/>
              </a:spcBef>
              <a:buFont typeface="Arial"/>
              <a:buChar char="•"/>
              <a:tabLst>
                <a:tab pos="354965" algn="l"/>
                <a:tab pos="355600" algn="l"/>
              </a:tabLst>
            </a:pPr>
            <a:r>
              <a:rPr sz="2000" dirty="0">
                <a:solidFill>
                  <a:schemeClr val="bg1">
                    <a:lumMod val="65000"/>
                  </a:schemeClr>
                </a:solidFill>
                <a:latin typeface="DejaVu Sans"/>
                <a:cs typeface="DejaVu Sans"/>
              </a:rPr>
              <a:t>DNA normally consists of two antiparallel  polynucleotide chains</a:t>
            </a:r>
          </a:p>
          <a:p>
            <a:pPr marL="755650" lvl="1" indent="-285750">
              <a:lnSpc>
                <a:spcPct val="100000"/>
              </a:lnSpc>
              <a:spcBef>
                <a:spcPts val="215"/>
              </a:spcBef>
              <a:buFont typeface="Arial"/>
              <a:buChar char="–"/>
              <a:tabLst>
                <a:tab pos="755650" algn="l"/>
              </a:tabLst>
            </a:pPr>
            <a:r>
              <a:rPr sz="2000" dirty="0">
                <a:solidFill>
                  <a:schemeClr val="bg1">
                    <a:lumMod val="65000"/>
                  </a:schemeClr>
                </a:solidFill>
                <a:latin typeface="DejaVu Sans"/>
                <a:cs typeface="DejaVu Sans"/>
              </a:rPr>
              <a:t>sugar–phosphate backbone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BBBC1-1DD3-6B41-9E54-612DA1143B97}"/>
              </a:ext>
            </a:extLst>
          </p:cNvPr>
          <p:cNvPicPr>
            <a:picLocks noChangeAspect="1"/>
          </p:cNvPicPr>
          <p:nvPr/>
        </p:nvPicPr>
        <p:blipFill>
          <a:blip r:embed="rId2"/>
          <a:stretch>
            <a:fillRect/>
          </a:stretch>
        </p:blipFill>
        <p:spPr>
          <a:xfrm>
            <a:off x="1820861" y="-126354"/>
            <a:ext cx="7262813" cy="6961163"/>
          </a:xfrm>
          <a:prstGeom prst="rect">
            <a:avLst/>
          </a:prstGeom>
        </p:spPr>
      </p:pic>
      <p:sp>
        <p:nvSpPr>
          <p:cNvPr id="16390" name="Text Box 6">
            <a:extLst>
              <a:ext uri="{FF2B5EF4-FFF2-40B4-BE49-F238E27FC236}">
                <a16:creationId xmlns:a16="http://schemas.microsoft.com/office/drawing/2014/main" id="{50DD3E2D-D76D-DF43-8566-F126BD73A76A}"/>
              </a:ext>
            </a:extLst>
          </p:cNvPr>
          <p:cNvSpPr txBox="1">
            <a:spLocks noChangeArrowheads="1"/>
          </p:cNvSpPr>
          <p:nvPr/>
        </p:nvSpPr>
        <p:spPr bwMode="auto">
          <a:xfrm>
            <a:off x="60325" y="39688"/>
            <a:ext cx="35210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EUKARYOTE GENOME PACKAGING</a:t>
            </a:r>
          </a:p>
        </p:txBody>
      </p:sp>
      <p:sp>
        <p:nvSpPr>
          <p:cNvPr id="16391" name="Text Box 7">
            <a:extLst>
              <a:ext uri="{FF2B5EF4-FFF2-40B4-BE49-F238E27FC236}">
                <a16:creationId xmlns:a16="http://schemas.microsoft.com/office/drawing/2014/main" id="{EEE4BE23-C938-164F-8C39-6FC854721DFB}"/>
              </a:ext>
            </a:extLst>
          </p:cNvPr>
          <p:cNvSpPr txBox="1">
            <a:spLocks noChangeArrowheads="1"/>
          </p:cNvSpPr>
          <p:nvPr/>
        </p:nvSpPr>
        <p:spPr bwMode="auto">
          <a:xfrm>
            <a:off x="0" y="6574150"/>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from T.A. Brown, </a:t>
            </a:r>
            <a:r>
              <a:rPr lang="en-US" altLang="en-US" sz="1600" i="1" dirty="0"/>
              <a:t>Genomes 2</a:t>
            </a:r>
            <a:r>
              <a:rPr lang="en-US" altLang="en-US" sz="1600" i="1" baseline="30000" dirty="0"/>
              <a:t>nd</a:t>
            </a:r>
            <a:r>
              <a:rPr lang="en-US" altLang="en-US" sz="1600" i="1" dirty="0"/>
              <a:t> Ed.</a:t>
            </a:r>
          </a:p>
        </p:txBody>
      </p:sp>
    </p:spTree>
    <p:extLst>
      <p:ext uri="{BB962C8B-B14F-4D97-AF65-F5344CB8AC3E}">
        <p14:creationId xmlns:p14="http://schemas.microsoft.com/office/powerpoint/2010/main" val="523047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201345"/>
            <a:ext cx="4572000" cy="628377"/>
          </a:xfrm>
          <a:prstGeom prst="rect">
            <a:avLst/>
          </a:prstGeom>
        </p:spPr>
        <p:txBody>
          <a:bodyPr vert="horz" wrap="square" lIns="0" tIns="12700" rIns="0" bIns="0" rtlCol="0">
            <a:spAutoFit/>
          </a:bodyPr>
          <a:lstStyle/>
          <a:p>
            <a:pPr marL="12700">
              <a:lnSpc>
                <a:spcPct val="100000"/>
              </a:lnSpc>
              <a:spcBef>
                <a:spcPts val="100"/>
              </a:spcBef>
            </a:pPr>
            <a:r>
              <a:rPr sz="4000" dirty="0">
                <a:solidFill>
                  <a:schemeClr val="accent6">
                    <a:lumMod val="60000"/>
                    <a:lumOff val="40000"/>
                  </a:schemeClr>
                </a:solidFill>
                <a:latin typeface="Arial Rounded MT Bold" panose="020F0704030504030204" pitchFamily="34" charset="77"/>
              </a:rPr>
              <a:t>DNA features</a:t>
            </a:r>
            <a:endParaRPr sz="400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764540" y="1524596"/>
            <a:ext cx="7846060" cy="3821559"/>
          </a:xfrm>
          <a:prstGeom prst="rect">
            <a:avLst/>
          </a:prstGeom>
        </p:spPr>
        <p:txBody>
          <a:bodyPr vert="horz" wrap="square" lIns="0" tIns="63500" rIns="0" bIns="0" rtlCol="0">
            <a:spAutoFit/>
          </a:bodyPr>
          <a:lstStyle/>
          <a:p>
            <a:pPr marL="355600" marR="5080" indent="-342900">
              <a:lnSpc>
                <a:spcPts val="3000"/>
              </a:lnSpc>
              <a:spcBef>
                <a:spcPts val="500"/>
              </a:spcBef>
              <a:buFont typeface="Arial"/>
              <a:buChar char="•"/>
              <a:tabLst>
                <a:tab pos="354965" algn="l"/>
                <a:tab pos="355600" algn="l"/>
              </a:tabLst>
            </a:pPr>
            <a:r>
              <a:rPr sz="2800" spc="-150" dirty="0">
                <a:solidFill>
                  <a:srgbClr val="92D050"/>
                </a:solidFill>
                <a:latin typeface="Arial Rounded MT Bold" panose="020F0704030504030204" pitchFamily="34" charset="77"/>
                <a:cs typeface="DejaVu Sans"/>
              </a:rPr>
              <a:t>Replication</a:t>
            </a:r>
            <a:r>
              <a:rPr sz="2800" spc="-150" dirty="0">
                <a:solidFill>
                  <a:schemeClr val="bg1">
                    <a:lumMod val="65000"/>
                  </a:schemeClr>
                </a:solidFill>
                <a:latin typeface="Arial Rounded MT Bold" panose="020F0704030504030204" pitchFamily="34" charset="77"/>
                <a:cs typeface="DejaVu Sans"/>
              </a:rPr>
              <a:t>: each strand serves as template for  synthesis of complement, using rules of base  pairing</a:t>
            </a:r>
            <a:endParaRPr lang="en-US" sz="2800" spc="-150" dirty="0">
              <a:solidFill>
                <a:schemeClr val="bg1">
                  <a:lumMod val="65000"/>
                </a:schemeClr>
              </a:solidFill>
              <a:latin typeface="Arial Rounded MT Bold" panose="020F0704030504030204" pitchFamily="34" charset="77"/>
              <a:cs typeface="DejaVu Sans"/>
            </a:endParaRPr>
          </a:p>
          <a:p>
            <a:pPr marL="355600" marR="5080" indent="-342900">
              <a:lnSpc>
                <a:spcPts val="3000"/>
              </a:lnSpc>
              <a:spcBef>
                <a:spcPts val="500"/>
              </a:spcBef>
              <a:buFont typeface="Arial"/>
              <a:buChar char="•"/>
              <a:tabLst>
                <a:tab pos="354965" algn="l"/>
                <a:tab pos="355600" algn="l"/>
              </a:tabLst>
            </a:pPr>
            <a:endParaRPr sz="28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r>
              <a:rPr sz="2800" spc="-150" dirty="0">
                <a:solidFill>
                  <a:srgbClr val="92D050"/>
                </a:solidFill>
                <a:latin typeface="Arial Rounded MT Bold" panose="020F0704030504030204" pitchFamily="34" charset="77"/>
                <a:cs typeface="DejaVu Sans"/>
              </a:rPr>
              <a:t>Information</a:t>
            </a:r>
            <a:r>
              <a:rPr sz="2800" spc="-150" dirty="0">
                <a:solidFill>
                  <a:schemeClr val="bg1">
                    <a:lumMod val="65000"/>
                  </a:schemeClr>
                </a:solidFill>
                <a:latin typeface="Arial Rounded MT Bold" panose="020F0704030504030204" pitchFamily="34" charset="77"/>
                <a:cs typeface="DejaVu Sans"/>
              </a:rPr>
              <a:t>: speciﬁed by sequence of  nucleotides; may be copied into RNA</a:t>
            </a:r>
            <a:endParaRPr lang="en-US" sz="2800" spc="-150" dirty="0">
              <a:solidFill>
                <a:schemeClr val="bg1">
                  <a:lumMod val="65000"/>
                </a:schemeClr>
              </a:solidFill>
              <a:latin typeface="Arial Rounded MT Bold" panose="020F0704030504030204" pitchFamily="34" charset="77"/>
              <a:cs typeface="DejaVu Sans"/>
            </a:endParaRPr>
          </a:p>
          <a:p>
            <a:pPr marL="355600" marR="1318895" indent="-342900">
              <a:lnSpc>
                <a:spcPts val="3030"/>
              </a:lnSpc>
              <a:spcBef>
                <a:spcPts val="645"/>
              </a:spcBef>
              <a:buFont typeface="Arial"/>
              <a:buChar char="•"/>
              <a:tabLst>
                <a:tab pos="354965" algn="l"/>
                <a:tab pos="355600" algn="l"/>
              </a:tabLst>
            </a:pPr>
            <a:endParaRPr sz="2800" spc="-150" dirty="0">
              <a:solidFill>
                <a:schemeClr val="bg1">
                  <a:lumMod val="65000"/>
                </a:schemeClr>
              </a:solidFill>
              <a:latin typeface="Arial Rounded MT Bold" panose="020F0704030504030204" pitchFamily="34" charset="77"/>
              <a:cs typeface="DejaVu Sans"/>
            </a:endParaRPr>
          </a:p>
          <a:p>
            <a:pPr marL="355600" marR="214629" indent="-342900">
              <a:lnSpc>
                <a:spcPts val="3030"/>
              </a:lnSpc>
              <a:spcBef>
                <a:spcPts val="640"/>
              </a:spcBef>
              <a:buFont typeface="Arial"/>
              <a:buChar char="•"/>
              <a:tabLst>
                <a:tab pos="354965" algn="l"/>
                <a:tab pos="355600" algn="l"/>
              </a:tabLst>
            </a:pPr>
            <a:r>
              <a:rPr sz="2800" spc="-150" dirty="0">
                <a:solidFill>
                  <a:srgbClr val="92D050"/>
                </a:solidFill>
                <a:latin typeface="Arial Rounded MT Bold" panose="020F0704030504030204" pitchFamily="34" charset="77"/>
                <a:cs typeface="DejaVu Sans"/>
              </a:rPr>
              <a:t>Mutation</a:t>
            </a:r>
            <a:r>
              <a:rPr sz="2800" spc="-150" dirty="0">
                <a:solidFill>
                  <a:schemeClr val="bg1">
                    <a:lumMod val="65000"/>
                  </a:schemeClr>
                </a:solidFill>
                <a:latin typeface="Arial Rounded MT Bold" panose="020F0704030504030204" pitchFamily="34" charset="77"/>
                <a:cs typeface="DejaVu Sans"/>
              </a:rPr>
              <a:t>: replacement, insertion, deletion of  nucleotide results in altered sequence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819400"/>
            <a:ext cx="7848600"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86819" y="185018"/>
            <a:ext cx="5370361" cy="566822"/>
          </a:xfrm>
          <a:prstGeom prst="rect">
            <a:avLst/>
          </a:prstGeom>
        </p:spPr>
        <p:txBody>
          <a:bodyPr vert="horz" wrap="square" lIns="0" tIns="12700" rIns="0" bIns="0" rtlCol="0">
            <a:spAutoFit/>
          </a:bodyPr>
          <a:lstStyle/>
          <a:p>
            <a:pPr marL="12700">
              <a:lnSpc>
                <a:spcPct val="100000"/>
              </a:lnSpc>
              <a:spcBef>
                <a:spcPts val="100"/>
              </a:spcBef>
            </a:pPr>
            <a:r>
              <a:rPr sz="3600" dirty="0">
                <a:solidFill>
                  <a:schemeClr val="accent6">
                    <a:lumMod val="60000"/>
                    <a:lumOff val="40000"/>
                  </a:schemeClr>
                </a:solidFill>
                <a:latin typeface="Arial Rounded MT Bold" panose="020F0704030504030204" pitchFamily="34" charset="77"/>
              </a:rPr>
              <a:t>Structure of genes</a:t>
            </a:r>
          </a:p>
        </p:txBody>
      </p:sp>
      <p:sp>
        <p:nvSpPr>
          <p:cNvPr id="3" name="object 3"/>
          <p:cNvSpPr txBox="1"/>
          <p:nvPr/>
        </p:nvSpPr>
        <p:spPr>
          <a:xfrm>
            <a:off x="228600" y="825690"/>
            <a:ext cx="8305800" cy="1254760"/>
          </a:xfrm>
          <a:prstGeom prst="rect">
            <a:avLst/>
          </a:prstGeom>
        </p:spPr>
        <p:txBody>
          <a:bodyPr vert="horz" wrap="square" lIns="0" tIns="75565" rIns="0" bIns="0" rtlCol="0">
            <a:spAutoFit/>
          </a:bodyPr>
          <a:lstStyle/>
          <a:p>
            <a:pPr marL="355600" indent="-342900">
              <a:lnSpc>
                <a:spcPct val="100000"/>
              </a:lnSpc>
              <a:spcBef>
                <a:spcPts val="59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 transcriptional unit</a:t>
            </a:r>
          </a:p>
          <a:p>
            <a:pPr marL="355600" marR="5080" indent="-342900">
              <a:lnSpc>
                <a:spcPct val="101499"/>
              </a:lnSpc>
              <a:spcBef>
                <a:spcPts val="450"/>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encodes </a:t>
            </a:r>
            <a:r>
              <a:rPr sz="2400" dirty="0">
                <a:solidFill>
                  <a:srgbClr val="92D050"/>
                </a:solidFill>
                <a:latin typeface="Arial Rounded MT Bold" panose="020F0704030504030204" pitchFamily="34" charset="77"/>
                <a:cs typeface="DejaVu Sans"/>
              </a:rPr>
              <a:t>coding RNA (mRNA) </a:t>
            </a:r>
            <a:r>
              <a:rPr sz="2400" dirty="0">
                <a:solidFill>
                  <a:schemeClr val="bg1">
                    <a:lumMod val="65000"/>
                  </a:schemeClr>
                </a:solidFill>
                <a:latin typeface="Arial Rounded MT Bold" panose="020F0704030504030204" pitchFamily="34" charset="77"/>
                <a:cs typeface="DejaVu Sans"/>
              </a:rPr>
              <a:t>or </a:t>
            </a:r>
            <a:r>
              <a:rPr sz="2400" dirty="0">
                <a:solidFill>
                  <a:srgbClr val="92D050"/>
                </a:solidFill>
                <a:latin typeface="Arial Rounded MT Bold" panose="020F0704030504030204" pitchFamily="34" charset="77"/>
                <a:cs typeface="DejaVu Sans"/>
              </a:rPr>
              <a:t>non-­‐coding RNA</a:t>
            </a:r>
            <a:r>
              <a:rPr sz="2400" dirty="0">
                <a:solidFill>
                  <a:schemeClr val="bg1">
                    <a:lumMod val="65000"/>
                  </a:schemeClr>
                </a:solidFill>
                <a:latin typeface="Arial Rounded MT Bold" panose="020F0704030504030204" pitchFamily="34" charset="77"/>
                <a:cs typeface="DejaVu Sans"/>
              </a:rPr>
              <a:t>  (tRNA, rRNA,miRNA...)</a:t>
            </a:r>
          </a:p>
        </p:txBody>
      </p:sp>
      <p:sp>
        <p:nvSpPr>
          <p:cNvPr id="4" name="object 4"/>
          <p:cNvSpPr/>
          <p:nvPr/>
        </p:nvSpPr>
        <p:spPr>
          <a:xfrm>
            <a:off x="8153400" y="2630488"/>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5" name="object 5"/>
          <p:cNvSpPr/>
          <p:nvPr/>
        </p:nvSpPr>
        <p:spPr>
          <a:xfrm>
            <a:off x="1066800" y="2630488"/>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6" name="object 6"/>
          <p:cNvSpPr/>
          <p:nvPr/>
        </p:nvSpPr>
        <p:spPr>
          <a:xfrm>
            <a:off x="8153400" y="2703513"/>
            <a:ext cx="304800" cy="0"/>
          </a:xfrm>
          <a:custGeom>
            <a:avLst/>
            <a:gdLst/>
            <a:ahLst/>
            <a:cxnLst/>
            <a:rect l="l" t="t" r="r" b="b"/>
            <a:pathLst>
              <a:path w="304800">
                <a:moveTo>
                  <a:pt x="0" y="0"/>
                </a:moveTo>
                <a:lnTo>
                  <a:pt x="304794"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7" name="object 7"/>
          <p:cNvSpPr/>
          <p:nvPr/>
        </p:nvSpPr>
        <p:spPr>
          <a:xfrm>
            <a:off x="1066800" y="2703513"/>
            <a:ext cx="2133600" cy="0"/>
          </a:xfrm>
          <a:custGeom>
            <a:avLst/>
            <a:gdLst/>
            <a:ahLst/>
            <a:cxnLst/>
            <a:rect l="l" t="t" r="r" b="b"/>
            <a:pathLst>
              <a:path w="2133600">
                <a:moveTo>
                  <a:pt x="0" y="0"/>
                </a:moveTo>
                <a:lnTo>
                  <a:pt x="2133600" y="0"/>
                </a:lnTo>
              </a:path>
            </a:pathLst>
          </a:custGeom>
          <a:ln w="9526">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8" name="object 8"/>
          <p:cNvSpPr txBox="1"/>
          <p:nvPr/>
        </p:nvSpPr>
        <p:spPr>
          <a:xfrm>
            <a:off x="3200399" y="2476500"/>
            <a:ext cx="4953000" cy="330860"/>
          </a:xfrm>
          <a:prstGeom prst="rect">
            <a:avLst/>
          </a:prstGeom>
          <a:ln w="9524">
            <a:solidFill>
              <a:schemeClr val="accent1"/>
            </a:solidFill>
          </a:ln>
        </p:spPr>
        <p:txBody>
          <a:bodyPr vert="horz" wrap="square" lIns="0" tIns="53340" rIns="0" bIns="0" rtlCol="0">
            <a:spAutoFit/>
          </a:bodyPr>
          <a:lstStyle/>
          <a:p>
            <a:pPr marL="91440">
              <a:lnSpc>
                <a:spcPct val="100000"/>
              </a:lnSpc>
              <a:spcBef>
                <a:spcPts val="420"/>
              </a:spcBef>
            </a:pPr>
            <a:r>
              <a:rPr sz="1800" spc="-220" dirty="0">
                <a:solidFill>
                  <a:schemeClr val="bg1">
                    <a:lumMod val="65000"/>
                  </a:schemeClr>
                </a:solidFill>
                <a:latin typeface="Arial Rounded MT Bold" panose="020F0704030504030204" pitchFamily="34" charset="77"/>
                <a:cs typeface="DejaVu Sans"/>
              </a:rPr>
              <a:t>DNA </a:t>
            </a:r>
            <a:r>
              <a:rPr sz="1800" spc="-200" dirty="0">
                <a:solidFill>
                  <a:schemeClr val="bg1">
                    <a:lumMod val="65000"/>
                  </a:schemeClr>
                </a:solidFill>
                <a:latin typeface="Arial Rounded MT Bold" panose="020F0704030504030204" pitchFamily="34" charset="77"/>
                <a:cs typeface="DejaVu Sans"/>
              </a:rPr>
              <a:t>encoding </a:t>
            </a:r>
            <a:r>
              <a:rPr sz="1800" spc="-160" dirty="0">
                <a:solidFill>
                  <a:schemeClr val="bg1">
                    <a:lumMod val="65000"/>
                  </a:schemeClr>
                </a:solidFill>
                <a:latin typeface="Arial Rounded MT Bold" panose="020F0704030504030204" pitchFamily="34" charset="77"/>
                <a:cs typeface="DejaVu Sans"/>
              </a:rPr>
              <a:t>functional</a:t>
            </a:r>
            <a:r>
              <a:rPr sz="1800" spc="-90" dirty="0">
                <a:solidFill>
                  <a:schemeClr val="bg1">
                    <a:lumMod val="65000"/>
                  </a:schemeClr>
                </a:solidFill>
                <a:latin typeface="Arial Rounded MT Bold" panose="020F0704030504030204" pitchFamily="34" charset="77"/>
                <a:cs typeface="DejaVu Sans"/>
              </a:rPr>
              <a:t> </a:t>
            </a:r>
            <a:r>
              <a:rPr sz="1800" spc="-220" dirty="0">
                <a:solidFill>
                  <a:schemeClr val="bg1">
                    <a:lumMod val="65000"/>
                  </a:schemeClr>
                </a:solidFill>
                <a:latin typeface="Arial Rounded MT Bold" panose="020F0704030504030204" pitchFamily="34" charset="77"/>
                <a:cs typeface="DejaVu Sans"/>
              </a:rPr>
              <a:t>RNA</a:t>
            </a:r>
            <a:endParaRPr sz="1800">
              <a:solidFill>
                <a:schemeClr val="bg1">
                  <a:lumMod val="65000"/>
                </a:schemeClr>
              </a:solidFill>
              <a:latin typeface="Arial Rounded MT Bold" panose="020F0704030504030204" pitchFamily="34" charset="77"/>
              <a:cs typeface="DejaVu Sans"/>
            </a:endParaRPr>
          </a:p>
        </p:txBody>
      </p:sp>
      <p:sp>
        <p:nvSpPr>
          <p:cNvPr id="9" name="object 9"/>
          <p:cNvSpPr/>
          <p:nvPr/>
        </p:nvSpPr>
        <p:spPr>
          <a:xfrm>
            <a:off x="1447800" y="2286000"/>
            <a:ext cx="1295400" cy="762000"/>
          </a:xfrm>
          <a:custGeom>
            <a:avLst/>
            <a:gdLst/>
            <a:ahLst/>
            <a:cxnLst/>
            <a:rect l="l" t="t" r="r" b="b"/>
            <a:pathLst>
              <a:path w="1295400" h="762000">
                <a:moveTo>
                  <a:pt x="647700" y="0"/>
                </a:moveTo>
                <a:lnTo>
                  <a:pt x="588745" y="1557"/>
                </a:lnTo>
                <a:lnTo>
                  <a:pt x="531273" y="6138"/>
                </a:lnTo>
                <a:lnTo>
                  <a:pt x="475513" y="13610"/>
                </a:lnTo>
                <a:lnTo>
                  <a:pt x="421694" y="23837"/>
                </a:lnTo>
                <a:lnTo>
                  <a:pt x="370043" y="36684"/>
                </a:lnTo>
                <a:lnTo>
                  <a:pt x="320790" y="52019"/>
                </a:lnTo>
                <a:lnTo>
                  <a:pt x="274164" y="69705"/>
                </a:lnTo>
                <a:lnTo>
                  <a:pt x="230392" y="89608"/>
                </a:lnTo>
                <a:lnTo>
                  <a:pt x="189704" y="111594"/>
                </a:lnTo>
                <a:lnTo>
                  <a:pt x="152328" y="135529"/>
                </a:lnTo>
                <a:lnTo>
                  <a:pt x="118494" y="161277"/>
                </a:lnTo>
                <a:lnTo>
                  <a:pt x="88428" y="188705"/>
                </a:lnTo>
                <a:lnTo>
                  <a:pt x="62361" y="217677"/>
                </a:lnTo>
                <a:lnTo>
                  <a:pt x="23136" y="279717"/>
                </a:lnTo>
                <a:lnTo>
                  <a:pt x="2646" y="346322"/>
                </a:lnTo>
                <a:lnTo>
                  <a:pt x="0" y="381000"/>
                </a:lnTo>
                <a:lnTo>
                  <a:pt x="2646" y="415679"/>
                </a:lnTo>
                <a:lnTo>
                  <a:pt x="23136" y="482286"/>
                </a:lnTo>
                <a:lnTo>
                  <a:pt x="62361" y="544328"/>
                </a:lnTo>
                <a:lnTo>
                  <a:pt x="88428" y="573300"/>
                </a:lnTo>
                <a:lnTo>
                  <a:pt x="118494" y="600727"/>
                </a:lnTo>
                <a:lnTo>
                  <a:pt x="152328" y="626475"/>
                </a:lnTo>
                <a:lnTo>
                  <a:pt x="189704" y="650409"/>
                </a:lnTo>
                <a:lnTo>
                  <a:pt x="230392" y="672395"/>
                </a:lnTo>
                <a:lnTo>
                  <a:pt x="274164" y="692298"/>
                </a:lnTo>
                <a:lnTo>
                  <a:pt x="320790" y="709983"/>
                </a:lnTo>
                <a:lnTo>
                  <a:pt x="370043" y="725317"/>
                </a:lnTo>
                <a:lnTo>
                  <a:pt x="421694" y="738164"/>
                </a:lnTo>
                <a:lnTo>
                  <a:pt x="475513" y="748390"/>
                </a:lnTo>
                <a:lnTo>
                  <a:pt x="531273" y="755861"/>
                </a:lnTo>
                <a:lnTo>
                  <a:pt x="588745" y="760443"/>
                </a:lnTo>
                <a:lnTo>
                  <a:pt x="647700" y="762000"/>
                </a:lnTo>
                <a:lnTo>
                  <a:pt x="706652" y="760443"/>
                </a:lnTo>
                <a:lnTo>
                  <a:pt x="764123" y="755861"/>
                </a:lnTo>
                <a:lnTo>
                  <a:pt x="819882" y="748390"/>
                </a:lnTo>
                <a:lnTo>
                  <a:pt x="873700" y="738164"/>
                </a:lnTo>
                <a:lnTo>
                  <a:pt x="925350" y="725317"/>
                </a:lnTo>
                <a:lnTo>
                  <a:pt x="974603" y="709983"/>
                </a:lnTo>
                <a:lnTo>
                  <a:pt x="1021230" y="692298"/>
                </a:lnTo>
                <a:lnTo>
                  <a:pt x="1065002" y="672395"/>
                </a:lnTo>
                <a:lnTo>
                  <a:pt x="1105690" y="650409"/>
                </a:lnTo>
                <a:lnTo>
                  <a:pt x="1143066" y="626475"/>
                </a:lnTo>
                <a:lnTo>
                  <a:pt x="1176902" y="600727"/>
                </a:lnTo>
                <a:lnTo>
                  <a:pt x="1206968" y="573300"/>
                </a:lnTo>
                <a:lnTo>
                  <a:pt x="1233036" y="544328"/>
                </a:lnTo>
                <a:lnTo>
                  <a:pt x="1272263" y="482286"/>
                </a:lnTo>
                <a:lnTo>
                  <a:pt x="1292753" y="415679"/>
                </a:lnTo>
                <a:lnTo>
                  <a:pt x="1295400" y="381000"/>
                </a:lnTo>
                <a:lnTo>
                  <a:pt x="1292753" y="346322"/>
                </a:lnTo>
                <a:lnTo>
                  <a:pt x="1272263" y="279717"/>
                </a:lnTo>
                <a:lnTo>
                  <a:pt x="1233036" y="217677"/>
                </a:lnTo>
                <a:lnTo>
                  <a:pt x="1206968" y="188705"/>
                </a:lnTo>
                <a:lnTo>
                  <a:pt x="1176902" y="161277"/>
                </a:lnTo>
                <a:lnTo>
                  <a:pt x="1143066" y="135529"/>
                </a:lnTo>
                <a:lnTo>
                  <a:pt x="1105690" y="111594"/>
                </a:lnTo>
                <a:lnTo>
                  <a:pt x="1065002" y="89608"/>
                </a:lnTo>
                <a:lnTo>
                  <a:pt x="1021230" y="69705"/>
                </a:lnTo>
                <a:lnTo>
                  <a:pt x="974603" y="52019"/>
                </a:lnTo>
                <a:lnTo>
                  <a:pt x="925350" y="36684"/>
                </a:lnTo>
                <a:lnTo>
                  <a:pt x="873700" y="23837"/>
                </a:lnTo>
                <a:lnTo>
                  <a:pt x="819882" y="13610"/>
                </a:lnTo>
                <a:lnTo>
                  <a:pt x="764123" y="6138"/>
                </a:lnTo>
                <a:lnTo>
                  <a:pt x="706652" y="1557"/>
                </a:lnTo>
                <a:lnTo>
                  <a:pt x="647700" y="0"/>
                </a:lnTo>
                <a:close/>
              </a:path>
            </a:pathLst>
          </a:custGeom>
          <a:solidFill>
            <a:srgbClr val="FFFFFF"/>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0" name="object 10"/>
          <p:cNvSpPr/>
          <p:nvPr/>
        </p:nvSpPr>
        <p:spPr>
          <a:xfrm>
            <a:off x="1447800" y="2286000"/>
            <a:ext cx="1295400" cy="762000"/>
          </a:xfrm>
          <a:custGeom>
            <a:avLst/>
            <a:gdLst/>
            <a:ahLst/>
            <a:cxnLst/>
            <a:rect l="l" t="t" r="r" b="b"/>
            <a:pathLst>
              <a:path w="1295400" h="762000">
                <a:moveTo>
                  <a:pt x="0" y="380999"/>
                </a:moveTo>
                <a:lnTo>
                  <a:pt x="10435" y="312514"/>
                </a:lnTo>
                <a:lnTo>
                  <a:pt x="40521" y="248056"/>
                </a:lnTo>
                <a:lnTo>
                  <a:pt x="88429" y="188701"/>
                </a:lnTo>
                <a:lnTo>
                  <a:pt x="118495" y="161274"/>
                </a:lnTo>
                <a:lnTo>
                  <a:pt x="152330" y="135526"/>
                </a:lnTo>
                <a:lnTo>
                  <a:pt x="189706" y="111592"/>
                </a:lnTo>
                <a:lnTo>
                  <a:pt x="230394" y="89606"/>
                </a:lnTo>
                <a:lnTo>
                  <a:pt x="274166" y="69703"/>
                </a:lnTo>
                <a:lnTo>
                  <a:pt x="320793" y="52017"/>
                </a:lnTo>
                <a:lnTo>
                  <a:pt x="370045" y="36683"/>
                </a:lnTo>
                <a:lnTo>
                  <a:pt x="421696" y="23836"/>
                </a:lnTo>
                <a:lnTo>
                  <a:pt x="475515" y="13609"/>
                </a:lnTo>
                <a:lnTo>
                  <a:pt x="531274" y="6138"/>
                </a:lnTo>
                <a:lnTo>
                  <a:pt x="588745" y="1557"/>
                </a:lnTo>
                <a:lnTo>
                  <a:pt x="647699" y="0"/>
                </a:lnTo>
                <a:lnTo>
                  <a:pt x="706652" y="1557"/>
                </a:lnTo>
                <a:lnTo>
                  <a:pt x="764123" y="6138"/>
                </a:lnTo>
                <a:lnTo>
                  <a:pt x="819882" y="13609"/>
                </a:lnTo>
                <a:lnTo>
                  <a:pt x="873700" y="23836"/>
                </a:lnTo>
                <a:lnTo>
                  <a:pt x="925351" y="36683"/>
                </a:lnTo>
                <a:lnTo>
                  <a:pt x="974603" y="52017"/>
                </a:lnTo>
                <a:lnTo>
                  <a:pt x="1021230" y="69703"/>
                </a:lnTo>
                <a:lnTo>
                  <a:pt x="1065002" y="89606"/>
                </a:lnTo>
                <a:lnTo>
                  <a:pt x="1105690" y="111592"/>
                </a:lnTo>
                <a:lnTo>
                  <a:pt x="1143066" y="135526"/>
                </a:lnTo>
                <a:lnTo>
                  <a:pt x="1176902" y="161274"/>
                </a:lnTo>
                <a:lnTo>
                  <a:pt x="1206967" y="188701"/>
                </a:lnTo>
                <a:lnTo>
                  <a:pt x="1233035" y="217674"/>
                </a:lnTo>
                <a:lnTo>
                  <a:pt x="1272262" y="279714"/>
                </a:lnTo>
                <a:lnTo>
                  <a:pt x="1292752" y="346320"/>
                </a:lnTo>
                <a:lnTo>
                  <a:pt x="1295399" y="380999"/>
                </a:lnTo>
                <a:lnTo>
                  <a:pt x="1292752" y="415678"/>
                </a:lnTo>
                <a:lnTo>
                  <a:pt x="1272262" y="482284"/>
                </a:lnTo>
                <a:lnTo>
                  <a:pt x="1233035" y="544325"/>
                </a:lnTo>
                <a:lnTo>
                  <a:pt x="1206967" y="573297"/>
                </a:lnTo>
                <a:lnTo>
                  <a:pt x="1176902" y="600724"/>
                </a:lnTo>
                <a:lnTo>
                  <a:pt x="1143066" y="626473"/>
                </a:lnTo>
                <a:lnTo>
                  <a:pt x="1105690" y="650407"/>
                </a:lnTo>
                <a:lnTo>
                  <a:pt x="1065002" y="672393"/>
                </a:lnTo>
                <a:lnTo>
                  <a:pt x="1021230" y="692296"/>
                </a:lnTo>
                <a:lnTo>
                  <a:pt x="974603" y="709981"/>
                </a:lnTo>
                <a:lnTo>
                  <a:pt x="925351" y="725315"/>
                </a:lnTo>
                <a:lnTo>
                  <a:pt x="873700" y="738163"/>
                </a:lnTo>
                <a:lnTo>
                  <a:pt x="819882" y="748389"/>
                </a:lnTo>
                <a:lnTo>
                  <a:pt x="764123" y="755860"/>
                </a:lnTo>
                <a:lnTo>
                  <a:pt x="706652" y="760442"/>
                </a:lnTo>
                <a:lnTo>
                  <a:pt x="647699" y="761999"/>
                </a:lnTo>
                <a:lnTo>
                  <a:pt x="588745" y="760442"/>
                </a:lnTo>
                <a:lnTo>
                  <a:pt x="531274" y="755860"/>
                </a:lnTo>
                <a:lnTo>
                  <a:pt x="475515" y="748389"/>
                </a:lnTo>
                <a:lnTo>
                  <a:pt x="421696" y="738163"/>
                </a:lnTo>
                <a:lnTo>
                  <a:pt x="370045" y="725315"/>
                </a:lnTo>
                <a:lnTo>
                  <a:pt x="320793" y="709981"/>
                </a:lnTo>
                <a:lnTo>
                  <a:pt x="274166" y="692296"/>
                </a:lnTo>
                <a:lnTo>
                  <a:pt x="230394" y="672393"/>
                </a:lnTo>
                <a:lnTo>
                  <a:pt x="189706" y="650407"/>
                </a:lnTo>
                <a:lnTo>
                  <a:pt x="152330" y="626473"/>
                </a:lnTo>
                <a:lnTo>
                  <a:pt x="118495" y="600724"/>
                </a:lnTo>
                <a:lnTo>
                  <a:pt x="88429" y="573297"/>
                </a:lnTo>
                <a:lnTo>
                  <a:pt x="62362" y="544325"/>
                </a:lnTo>
                <a:lnTo>
                  <a:pt x="23136" y="482284"/>
                </a:lnTo>
                <a:lnTo>
                  <a:pt x="2646" y="415678"/>
                </a:lnTo>
                <a:lnTo>
                  <a:pt x="0" y="380999"/>
                </a:lnTo>
                <a:close/>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1" name="object 11"/>
          <p:cNvSpPr txBox="1"/>
          <p:nvPr/>
        </p:nvSpPr>
        <p:spPr>
          <a:xfrm>
            <a:off x="1716239" y="2379979"/>
            <a:ext cx="989330" cy="299720"/>
          </a:xfrm>
          <a:prstGeom prst="rect">
            <a:avLst/>
          </a:prstGeom>
          <a:ln>
            <a:noFill/>
          </a:ln>
        </p:spPr>
        <p:txBody>
          <a:bodyPr vert="horz" wrap="square" lIns="0" tIns="12700" rIns="0" bIns="0" rtlCol="0">
            <a:spAutoFit/>
          </a:bodyPr>
          <a:lstStyle/>
          <a:p>
            <a:pPr marL="12700">
              <a:lnSpc>
                <a:spcPct val="100000"/>
              </a:lnSpc>
              <a:spcBef>
                <a:spcPts val="100"/>
              </a:spcBef>
            </a:pPr>
            <a:r>
              <a:rPr sz="1800" spc="-180" dirty="0">
                <a:solidFill>
                  <a:schemeClr val="bg1">
                    <a:lumMod val="65000"/>
                  </a:schemeClr>
                </a:solidFill>
                <a:latin typeface="Arial Rounded MT Bold" panose="020F0704030504030204" pitchFamily="34" charset="77"/>
                <a:cs typeface="DejaVu Sans"/>
              </a:rPr>
              <a:t>regulatory</a:t>
            </a:r>
            <a:endParaRPr sz="1800" dirty="0">
              <a:solidFill>
                <a:schemeClr val="bg1">
                  <a:lumMod val="65000"/>
                </a:schemeClr>
              </a:solidFill>
              <a:latin typeface="Arial Rounded MT Bold" panose="020F0704030504030204" pitchFamily="34" charset="77"/>
              <a:cs typeface="DejaVu Sans"/>
            </a:endParaRPr>
          </a:p>
        </p:txBody>
      </p:sp>
      <p:sp>
        <p:nvSpPr>
          <p:cNvPr id="12" name="object 12"/>
          <p:cNvSpPr txBox="1"/>
          <p:nvPr/>
        </p:nvSpPr>
        <p:spPr>
          <a:xfrm>
            <a:off x="1716239" y="2646679"/>
            <a:ext cx="620395" cy="299720"/>
          </a:xfrm>
          <a:prstGeom prst="rect">
            <a:avLst/>
          </a:prstGeom>
          <a:ln>
            <a:noFill/>
          </a:ln>
        </p:spPr>
        <p:txBody>
          <a:bodyPr vert="horz" wrap="square" lIns="0" tIns="12700" rIns="0" bIns="0" rtlCol="0">
            <a:spAutoFit/>
          </a:bodyPr>
          <a:lstStyle/>
          <a:p>
            <a:pPr marL="12700">
              <a:lnSpc>
                <a:spcPct val="100000"/>
              </a:lnSpc>
              <a:spcBef>
                <a:spcPts val="100"/>
              </a:spcBef>
            </a:pPr>
            <a:r>
              <a:rPr sz="1800" spc="-210" dirty="0">
                <a:solidFill>
                  <a:schemeClr val="bg1">
                    <a:lumMod val="65000"/>
                  </a:schemeClr>
                </a:solidFill>
                <a:latin typeface="Arial Rounded MT Bold" panose="020F0704030504030204" pitchFamily="34" charset="77"/>
                <a:cs typeface="DejaVu Sans"/>
              </a:rPr>
              <a:t>reg</a:t>
            </a:r>
            <a:r>
              <a:rPr sz="1800" spc="-105" dirty="0">
                <a:solidFill>
                  <a:schemeClr val="bg1">
                    <a:lumMod val="65000"/>
                  </a:schemeClr>
                </a:solidFill>
                <a:latin typeface="Arial Rounded MT Bold" panose="020F0704030504030204" pitchFamily="34" charset="77"/>
                <a:cs typeface="DejaVu Sans"/>
              </a:rPr>
              <a:t>i</a:t>
            </a:r>
            <a:r>
              <a:rPr sz="1800" spc="-155" dirty="0">
                <a:solidFill>
                  <a:schemeClr val="bg1">
                    <a:lumMod val="65000"/>
                  </a:schemeClr>
                </a:solidFill>
                <a:latin typeface="Arial Rounded MT Bold" panose="020F0704030504030204" pitchFamily="34" charset="77"/>
                <a:cs typeface="DejaVu Sans"/>
              </a:rPr>
              <a:t>o</a:t>
            </a:r>
            <a:r>
              <a:rPr sz="1800" spc="-200" dirty="0">
                <a:solidFill>
                  <a:schemeClr val="bg1">
                    <a:lumMod val="65000"/>
                  </a:schemeClr>
                </a:solidFill>
                <a:latin typeface="Arial Rounded MT Bold" panose="020F0704030504030204" pitchFamily="34" charset="77"/>
                <a:cs typeface="DejaVu Sans"/>
              </a:rPr>
              <a:t>n</a:t>
            </a:r>
            <a:endParaRPr sz="1800" dirty="0">
              <a:solidFill>
                <a:schemeClr val="bg1">
                  <a:lumMod val="65000"/>
                </a:schemeClr>
              </a:solidFill>
              <a:latin typeface="Arial Rounded MT Bold" panose="020F0704030504030204" pitchFamily="34" charset="77"/>
              <a:cs typeface="DejaVu Sans"/>
            </a:endParaRPr>
          </a:p>
        </p:txBody>
      </p:sp>
      <p:sp>
        <p:nvSpPr>
          <p:cNvPr id="13" name="object 13"/>
          <p:cNvSpPr/>
          <p:nvPr/>
        </p:nvSpPr>
        <p:spPr>
          <a:xfrm>
            <a:off x="3200399" y="3124200"/>
            <a:ext cx="0" cy="457200"/>
          </a:xfrm>
          <a:custGeom>
            <a:avLst/>
            <a:gdLst/>
            <a:ahLst/>
            <a:cxnLst/>
            <a:rect l="l" t="t" r="r" b="b"/>
            <a:pathLst>
              <a:path h="457200">
                <a:moveTo>
                  <a:pt x="0" y="0"/>
                </a:moveTo>
                <a:lnTo>
                  <a:pt x="0" y="457199"/>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4" name="object 14"/>
          <p:cNvSpPr/>
          <p:nvPr/>
        </p:nvSpPr>
        <p:spPr>
          <a:xfrm>
            <a:off x="3200399" y="3581400"/>
            <a:ext cx="4927600" cy="0"/>
          </a:xfrm>
          <a:custGeom>
            <a:avLst/>
            <a:gdLst/>
            <a:ahLst/>
            <a:cxnLst/>
            <a:rect l="l" t="t" r="r" b="b"/>
            <a:pathLst>
              <a:path w="4927600">
                <a:moveTo>
                  <a:pt x="0" y="0"/>
                </a:moveTo>
                <a:lnTo>
                  <a:pt x="4927596" y="0"/>
                </a:lnTo>
              </a:path>
            </a:pathLst>
          </a:custGeom>
          <a:ln w="9524">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5" name="object 15"/>
          <p:cNvSpPr/>
          <p:nvPr/>
        </p:nvSpPr>
        <p:spPr>
          <a:xfrm>
            <a:off x="8077200" y="3543300"/>
            <a:ext cx="76200" cy="76200"/>
          </a:xfrm>
          <a:custGeom>
            <a:avLst/>
            <a:gdLst/>
            <a:ahLst/>
            <a:cxnLst/>
            <a:rect l="l" t="t" r="r" b="b"/>
            <a:pathLst>
              <a:path w="76200" h="76200">
                <a:moveTo>
                  <a:pt x="0" y="0"/>
                </a:moveTo>
                <a:lnTo>
                  <a:pt x="0" y="76200"/>
                </a:lnTo>
                <a:lnTo>
                  <a:pt x="76200" y="38100"/>
                </a:lnTo>
                <a:lnTo>
                  <a:pt x="0" y="0"/>
                </a:lnTo>
                <a:close/>
              </a:path>
            </a:pathLst>
          </a:custGeom>
          <a:solidFill>
            <a:srgbClr val="000000"/>
          </a:solidFill>
          <a:ln>
            <a:solidFill>
              <a:schemeClr val="accent1"/>
            </a:solidFill>
          </a:ln>
        </p:spPr>
        <p:txBody>
          <a:bodyPr wrap="square" lIns="0" tIns="0" rIns="0" bIns="0" rtlCol="0"/>
          <a:lstStyle/>
          <a:p>
            <a:endParaRPr>
              <a:solidFill>
                <a:schemeClr val="bg1">
                  <a:lumMod val="65000"/>
                </a:schemeClr>
              </a:solidFill>
              <a:latin typeface="Arial Rounded MT Bold" panose="020F0704030504030204" pitchFamily="34" charset="77"/>
            </a:endParaRPr>
          </a:p>
        </p:txBody>
      </p:sp>
      <p:sp>
        <p:nvSpPr>
          <p:cNvPr id="16" name="object 16"/>
          <p:cNvSpPr txBox="1"/>
          <p:nvPr/>
        </p:nvSpPr>
        <p:spPr>
          <a:xfrm>
            <a:off x="297709" y="3616325"/>
            <a:ext cx="7994644" cy="2880469"/>
          </a:xfrm>
          <a:prstGeom prst="rect">
            <a:avLst/>
          </a:prstGeom>
        </p:spPr>
        <p:txBody>
          <a:bodyPr vert="horz" wrap="square" lIns="0" tIns="12700" rIns="0" bIns="0" rtlCol="0">
            <a:spAutoFit/>
          </a:bodyPr>
          <a:lstStyle/>
          <a:p>
            <a:pPr marL="2832100">
              <a:lnSpc>
                <a:spcPct val="100000"/>
              </a:lnSpc>
              <a:spcBef>
                <a:spcPts val="100"/>
              </a:spcBef>
            </a:pPr>
            <a:r>
              <a:rPr sz="1800" dirty="0">
                <a:solidFill>
                  <a:schemeClr val="bg1">
                    <a:lumMod val="65000"/>
                  </a:schemeClr>
                </a:solidFill>
                <a:latin typeface="Arial Rounded MT Bold" panose="020F0704030504030204" pitchFamily="34" charset="77"/>
                <a:cs typeface="DejaVu Sans"/>
              </a:rPr>
              <a:t>RNA primary transcript</a:t>
            </a:r>
          </a:p>
          <a:p>
            <a:pPr>
              <a:lnSpc>
                <a:spcPct val="100000"/>
              </a:lnSpc>
            </a:pPr>
            <a:endParaRPr sz="2200" dirty="0">
              <a:solidFill>
                <a:schemeClr val="bg1">
                  <a:lumMod val="65000"/>
                </a:schemeClr>
              </a:solidFill>
              <a:latin typeface="Arial Rounded MT Bold" panose="020F0704030504030204" pitchFamily="34" charset="77"/>
              <a:cs typeface="Times New Roman"/>
            </a:endParaRPr>
          </a:p>
          <a:p>
            <a:pPr>
              <a:lnSpc>
                <a:spcPct val="100000"/>
              </a:lnSpc>
              <a:spcBef>
                <a:spcPts val="35"/>
              </a:spcBef>
            </a:pPr>
            <a:endParaRPr sz="2350" dirty="0">
              <a:solidFill>
                <a:schemeClr val="bg1">
                  <a:lumMod val="65000"/>
                </a:schemeClr>
              </a:solidFill>
              <a:latin typeface="Arial Rounded MT Bold" panose="020F0704030504030204" pitchFamily="34" charset="77"/>
              <a:cs typeface="Times New Roman"/>
            </a:endParaRPr>
          </a:p>
          <a:p>
            <a:pPr marL="355600" marR="92710" indent="-342900">
              <a:lnSpc>
                <a:spcPct val="99400"/>
              </a:lnSpc>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Gene is a functional element of the chromosome and is  transcribed into RNA at the correct time and place in  development or cell cycle</a:t>
            </a:r>
          </a:p>
          <a:p>
            <a:pPr marL="355600" marR="5080" indent="-342900">
              <a:lnSpc>
                <a:spcPct val="101499"/>
              </a:lnSpc>
              <a:spcBef>
                <a:spcPts val="555"/>
              </a:spcBef>
              <a:buFont typeface="Arial"/>
              <a:buChar char="•"/>
              <a:tabLst>
                <a:tab pos="354965" algn="l"/>
                <a:tab pos="355600" algn="l"/>
              </a:tabLst>
            </a:pPr>
            <a:r>
              <a:rPr sz="2400" dirty="0">
                <a:solidFill>
                  <a:schemeClr val="bg1">
                    <a:lumMod val="65000"/>
                  </a:schemeClr>
                </a:solidFill>
                <a:latin typeface="Arial Rounded MT Bold" panose="020F0704030504030204" pitchFamily="34" charset="77"/>
                <a:cs typeface="DejaVu Sans"/>
              </a:rPr>
              <a:t>To some researchers, gene actually includes its adjacent  regulatory region(s)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72889"/>
            <a:ext cx="8444865" cy="628377"/>
          </a:xfrm>
          <a:prstGeom prst="rect">
            <a:avLst/>
          </a:prstGeom>
        </p:spPr>
        <p:txBody>
          <a:bodyPr vert="horz" wrap="square" lIns="0" tIns="12700" rIns="0" bIns="0" rtlCol="0">
            <a:spAutoFit/>
          </a:bodyPr>
          <a:lstStyle/>
          <a:p>
            <a:pPr marL="12700">
              <a:lnSpc>
                <a:spcPct val="100000"/>
              </a:lnSpc>
              <a:spcBef>
                <a:spcPts val="100"/>
              </a:spcBef>
            </a:pPr>
            <a:r>
              <a:rPr lang="en-US" sz="4000" b="0" spc="-150" dirty="0">
                <a:solidFill>
                  <a:schemeClr val="accent6">
                    <a:lumMod val="60000"/>
                    <a:lumOff val="40000"/>
                  </a:schemeClr>
                </a:solidFill>
                <a:latin typeface="Arial Rounded MT Bold" panose="020F0704030504030204" pitchFamily="34" charset="77"/>
              </a:rPr>
              <a:t>Genes have i</a:t>
            </a:r>
            <a:r>
              <a:rPr sz="4000" b="0" spc="-150" dirty="0">
                <a:solidFill>
                  <a:schemeClr val="accent6">
                    <a:lumMod val="60000"/>
                    <a:lumOff val="40000"/>
                  </a:schemeClr>
                </a:solidFill>
                <a:latin typeface="Arial Rounded MT Bold" panose="020F0704030504030204" pitchFamily="34" charset="77"/>
              </a:rPr>
              <a:t>ntrons and exons</a:t>
            </a:r>
            <a:endParaRPr sz="4000" spc="-150" dirty="0">
              <a:solidFill>
                <a:schemeClr val="accent6">
                  <a:lumMod val="60000"/>
                  <a:lumOff val="40000"/>
                </a:schemeClr>
              </a:solidFill>
              <a:latin typeface="Arial Rounded MT Bold" panose="020F0704030504030204" pitchFamily="34" charset="77"/>
            </a:endParaRPr>
          </a:p>
        </p:txBody>
      </p:sp>
      <p:pic>
        <p:nvPicPr>
          <p:cNvPr id="9" name="Picture 8">
            <a:extLst>
              <a:ext uri="{FF2B5EF4-FFF2-40B4-BE49-F238E27FC236}">
                <a16:creationId xmlns:a16="http://schemas.microsoft.com/office/drawing/2014/main" id="{9A6FAC8B-72A3-114D-B34E-BC651EABA73C}"/>
              </a:ext>
            </a:extLst>
          </p:cNvPr>
          <p:cNvPicPr>
            <a:picLocks noChangeAspect="1"/>
          </p:cNvPicPr>
          <p:nvPr/>
        </p:nvPicPr>
        <p:blipFill>
          <a:blip r:embed="rId2"/>
          <a:stretch>
            <a:fillRect/>
          </a:stretch>
        </p:blipFill>
        <p:spPr>
          <a:xfrm>
            <a:off x="812788" y="653145"/>
            <a:ext cx="6959612" cy="5214255"/>
          </a:xfrm>
          <a:prstGeom prst="rect">
            <a:avLst/>
          </a:prstGeom>
        </p:spPr>
      </p:pic>
      <p:sp>
        <p:nvSpPr>
          <p:cNvPr id="8" name="object 8"/>
          <p:cNvSpPr txBox="1"/>
          <p:nvPr/>
        </p:nvSpPr>
        <p:spPr>
          <a:xfrm>
            <a:off x="152400" y="5867400"/>
            <a:ext cx="10439401" cy="830035"/>
          </a:xfrm>
          <a:prstGeom prst="rect">
            <a:avLst/>
          </a:prstGeom>
        </p:spPr>
        <p:txBody>
          <a:bodyPr vert="horz" wrap="square" lIns="0" tIns="33020" rIns="0" bIns="0" rtlCol="0">
            <a:spAutoFit/>
          </a:bodyPr>
          <a:lstStyle/>
          <a:p>
            <a:pPr marL="43180" marR="1436370">
              <a:lnSpc>
                <a:spcPts val="3300"/>
              </a:lnSpc>
              <a:tabLst>
                <a:tab pos="659765" algn="l"/>
                <a:tab pos="660400" algn="l"/>
              </a:tabLst>
            </a:pPr>
            <a:r>
              <a:rPr sz="2000" b="1" spc="-150" dirty="0">
                <a:solidFill>
                  <a:srgbClr val="92D050"/>
                </a:solidFill>
                <a:latin typeface="Arial Rounded MT Bold" panose="020F0704030504030204" pitchFamily="34" charset="77"/>
                <a:cs typeface="DejaVu Sans"/>
              </a:rPr>
              <a:t>Intron:</a:t>
            </a:r>
            <a:r>
              <a:rPr sz="2000" b="1" spc="-150" dirty="0">
                <a:solidFill>
                  <a:schemeClr val="bg1">
                    <a:lumMod val="65000"/>
                  </a:schemeClr>
                </a:solidFill>
                <a:latin typeface="Arial Rounded MT Bold" panose="020F0704030504030204" pitchFamily="34" charset="77"/>
                <a:cs typeface="DejaVu Sans"/>
              </a:rPr>
              <a:t> noncoding region of gene, excised by  processing from primary transcript</a:t>
            </a:r>
            <a:r>
              <a:rPr lang="en-US" sz="2000" b="1" spc="-150" dirty="0">
                <a:solidFill>
                  <a:schemeClr val="bg1">
                    <a:lumMod val="65000"/>
                  </a:schemeClr>
                </a:solidFill>
                <a:latin typeface="Arial Rounded MT Bold" panose="020F0704030504030204" pitchFamily="34" charset="77"/>
                <a:cs typeface="DejaVu Sans"/>
              </a:rPr>
              <a:t> </a:t>
            </a:r>
            <a:r>
              <a:rPr sz="2000" b="1" spc="-150" dirty="0">
                <a:solidFill>
                  <a:srgbClr val="92D050"/>
                </a:solidFill>
                <a:latin typeface="Arial Rounded MT Bold" panose="020F0704030504030204" pitchFamily="34" charset="77"/>
                <a:cs typeface="DejaVu Sans"/>
              </a:rPr>
              <a:t>Exon: </a:t>
            </a:r>
            <a:r>
              <a:rPr sz="2000" b="1" spc="-150" dirty="0">
                <a:solidFill>
                  <a:schemeClr val="bg1">
                    <a:lumMod val="65000"/>
                  </a:schemeClr>
                </a:solidFill>
                <a:latin typeface="Arial Rounded MT Bold" panose="020F0704030504030204" pitchFamily="34" charset="77"/>
                <a:cs typeface="DejaVu Sans"/>
              </a:rPr>
              <a:t>coding region of gene (exon sequence is included  in mature transcript)</a:t>
            </a:r>
            <a:endParaRPr lang="en-US" sz="2000" b="1" spc="-150" dirty="0">
              <a:solidFill>
                <a:schemeClr val="bg1">
                  <a:lumMod val="65000"/>
                </a:schemeClr>
              </a:solidFill>
              <a:latin typeface="Arial Rounded MT Bold" panose="020F0704030504030204" pitchFamily="34" charset="77"/>
              <a:cs typeface="DejaVu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29F8CD-4321-024F-94F9-B28D13679496}"/>
              </a:ext>
            </a:extLst>
          </p:cNvPr>
          <p:cNvPicPr>
            <a:picLocks noChangeAspect="1"/>
          </p:cNvPicPr>
          <p:nvPr/>
        </p:nvPicPr>
        <p:blipFill rotWithShape="1">
          <a:blip r:embed="rId2"/>
          <a:srcRect t="42222"/>
          <a:stretch/>
        </p:blipFill>
        <p:spPr>
          <a:xfrm>
            <a:off x="0" y="2895600"/>
            <a:ext cx="9144000" cy="3962400"/>
          </a:xfrm>
          <a:prstGeom prst="rect">
            <a:avLst/>
          </a:prstGeom>
        </p:spPr>
      </p:pic>
    </p:spTree>
    <p:extLst>
      <p:ext uri="{BB962C8B-B14F-4D97-AF65-F5344CB8AC3E}">
        <p14:creationId xmlns:p14="http://schemas.microsoft.com/office/powerpoint/2010/main" val="559614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99858" y="533400"/>
            <a:ext cx="8544283" cy="4678204"/>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4000" dirty="0">
                <a:solidFill>
                  <a:schemeClr val="accent6">
                    <a:lumMod val="60000"/>
                    <a:lumOff val="40000"/>
                  </a:schemeClr>
                </a:solidFill>
                <a:latin typeface="Arial Rounded MT Bold" panose="020F0704030504030204" pitchFamily="34" charset="77"/>
              </a:rPr>
              <a:t>Learning Objective</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b="0" dirty="0">
                <a:solidFill>
                  <a:schemeClr val="accent5">
                    <a:lumMod val="60000"/>
                    <a:lumOff val="40000"/>
                  </a:schemeClr>
                </a:solidFill>
                <a:latin typeface="Arial Rounded MT Bold" panose="020F0704030504030204" pitchFamily="34" charset="77"/>
              </a:rPr>
              <a:t>The goal is to recognize the diverse possibilities that genomics allow to answer evolutionary and ecological questions. Together we will enrich our conceptual understanding of genomics and the types of analysis that can be performed with genome scale data. At the end of the course participants will be able to design experiments to answer their own questions and provide a detailed map of the methodological steps needed to carry out a robust study using genomic tools.</a:t>
            </a:r>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751257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514600"/>
            <a:ext cx="8534399" cy="751488"/>
          </a:xfrm>
          <a:prstGeom prst="rect">
            <a:avLst/>
          </a:prstGeom>
        </p:spPr>
        <p:txBody>
          <a:bodyPr vert="horz" wrap="square" lIns="0" tIns="12700" rIns="0" bIns="0" rtlCol="0">
            <a:spAutoFit/>
          </a:bodyPr>
          <a:lstStyle/>
          <a:p>
            <a:pPr marL="12700">
              <a:lnSpc>
                <a:spcPct val="100000"/>
              </a:lnSpc>
              <a:spcBef>
                <a:spcPts val="100"/>
              </a:spcBef>
              <a:tabLst>
                <a:tab pos="4488180" algn="l"/>
              </a:tabLst>
            </a:pPr>
            <a:r>
              <a:rPr sz="4800" dirty="0">
                <a:solidFill>
                  <a:schemeClr val="accent6">
                    <a:lumMod val="60000"/>
                    <a:lumOff val="40000"/>
                  </a:schemeClr>
                </a:solidFill>
                <a:latin typeface="Arial Rounded MT Bold" panose="020F0704030504030204" pitchFamily="34" charset="77"/>
                <a:cs typeface="Times New Roman"/>
              </a:rPr>
              <a:t>The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St</a:t>
            </a:r>
            <a:r>
              <a:rPr sz="4800" spc="-5"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u</a:t>
            </a:r>
            <a:r>
              <a:rPr sz="4800" spc="-5" dirty="0">
                <a:solidFill>
                  <a:schemeClr val="accent6">
                    <a:lumMod val="60000"/>
                    <a:lumOff val="40000"/>
                  </a:schemeClr>
                </a:solidFill>
                <a:latin typeface="Arial Rounded MT Bold" panose="020F0704030504030204" pitchFamily="34" charset="77"/>
                <a:cs typeface="Times New Roman"/>
              </a:rPr>
              <a:t>c</a:t>
            </a:r>
            <a:r>
              <a:rPr sz="4800" dirty="0">
                <a:solidFill>
                  <a:schemeClr val="accent6">
                    <a:lumMod val="60000"/>
                    <a:lumOff val="40000"/>
                  </a:schemeClr>
                </a:solidFill>
                <a:latin typeface="Arial Rounded MT Bold" panose="020F0704030504030204" pitchFamily="34" charset="77"/>
                <a:cs typeface="Times New Roman"/>
              </a:rPr>
              <a:t>tu</a:t>
            </a:r>
            <a:r>
              <a:rPr sz="4800" spc="-90" dirty="0">
                <a:solidFill>
                  <a:schemeClr val="accent6">
                    <a:lumMod val="60000"/>
                    <a:lumOff val="40000"/>
                  </a:schemeClr>
                </a:solidFill>
                <a:latin typeface="Arial Rounded MT Bold" panose="020F0704030504030204" pitchFamily="34" charset="77"/>
                <a:cs typeface="Times New Roman"/>
              </a:rPr>
              <a:t>r</a:t>
            </a:r>
            <a:r>
              <a:rPr sz="4800" dirty="0">
                <a:solidFill>
                  <a:schemeClr val="accent6">
                    <a:lumMod val="60000"/>
                    <a:lumOff val="40000"/>
                  </a:schemeClr>
                </a:solidFill>
                <a:latin typeface="Arial Rounded MT Bold" panose="020F0704030504030204" pitchFamily="34" charset="77"/>
                <a:cs typeface="Times New Roman"/>
              </a:rPr>
              <a:t>e</a:t>
            </a:r>
            <a:r>
              <a:rPr sz="4800" spc="-5" dirty="0">
                <a:solidFill>
                  <a:schemeClr val="accent6">
                    <a:lumMod val="60000"/>
                    <a:lumOff val="40000"/>
                  </a:schemeClr>
                </a:solidFill>
                <a:latin typeface="Arial Rounded MT Bold" panose="020F0704030504030204" pitchFamily="34" charset="77"/>
                <a:cs typeface="Times New Roman"/>
              </a:rPr>
              <a:t> </a:t>
            </a:r>
            <a:r>
              <a:rPr sz="4800" dirty="0">
                <a:solidFill>
                  <a:schemeClr val="accent6">
                    <a:lumMod val="60000"/>
                    <a:lumOff val="40000"/>
                  </a:schemeClr>
                </a:solidFill>
                <a:latin typeface="Arial Rounded MT Bold" panose="020F0704030504030204" pitchFamily="34" charset="77"/>
                <a:cs typeface="Times New Roman"/>
              </a:rPr>
              <a:t>of</a:t>
            </a:r>
            <a:r>
              <a:rPr lang="en-US" sz="4800" dirty="0">
                <a:solidFill>
                  <a:schemeClr val="accent6">
                    <a:lumMod val="60000"/>
                    <a:lumOff val="40000"/>
                  </a:schemeClr>
                </a:solidFill>
                <a:latin typeface="Arial Rounded MT Bold" panose="020F0704030504030204" pitchFamily="34" charset="77"/>
                <a:cs typeface="Times New Roman"/>
              </a:rPr>
              <a:t> </a:t>
            </a:r>
            <a:r>
              <a:rPr sz="4800" spc="-5" dirty="0">
                <a:solidFill>
                  <a:schemeClr val="accent6">
                    <a:lumMod val="60000"/>
                    <a:lumOff val="40000"/>
                  </a:schemeClr>
                </a:solidFill>
                <a:latin typeface="Arial Rounded MT Bold" panose="020F0704030504030204" pitchFamily="34" charset="77"/>
                <a:cs typeface="Times New Roman"/>
              </a:rPr>
              <a:t>Ge</a:t>
            </a:r>
            <a:r>
              <a:rPr sz="4800" dirty="0">
                <a:solidFill>
                  <a:schemeClr val="accent6">
                    <a:lumMod val="60000"/>
                    <a:lumOff val="40000"/>
                  </a:schemeClr>
                </a:solidFill>
                <a:latin typeface="Arial Rounded MT Bold" panose="020F0704030504030204" pitchFamily="34" charset="77"/>
                <a:cs typeface="Times New Roman"/>
              </a:rPr>
              <a:t>nom</a:t>
            </a:r>
            <a:r>
              <a:rPr sz="4800" spc="-5" dirty="0">
                <a:solidFill>
                  <a:schemeClr val="accent6">
                    <a:lumMod val="60000"/>
                    <a:lumOff val="40000"/>
                  </a:schemeClr>
                </a:solidFill>
                <a:latin typeface="Arial Rounded MT Bold" panose="020F0704030504030204" pitchFamily="34" charset="77"/>
                <a:cs typeface="Times New Roman"/>
              </a:rPr>
              <a:t>e</a:t>
            </a:r>
            <a:r>
              <a:rPr sz="4800" dirty="0">
                <a:solidFill>
                  <a:schemeClr val="accent6">
                    <a:lumMod val="60000"/>
                    <a:lumOff val="40000"/>
                  </a:schemeClr>
                </a:solidFill>
                <a:latin typeface="Arial Rounded MT Bold" panose="020F0704030504030204" pitchFamily="34" charset="77"/>
                <a:cs typeface="Times New Roman"/>
              </a:rPr>
              <a: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381" y="304800"/>
            <a:ext cx="4871237" cy="628377"/>
          </a:xfrm>
          <a:prstGeom prst="rect">
            <a:avLst/>
          </a:prstGeom>
        </p:spPr>
        <p:txBody>
          <a:bodyPr vert="horz" wrap="square" lIns="0" tIns="12700" rIns="0" bIns="0" rtlCol="0">
            <a:spAutoFit/>
          </a:bodyPr>
          <a:lstStyle/>
          <a:p>
            <a:pPr marL="12700">
              <a:lnSpc>
                <a:spcPct val="100000"/>
              </a:lnSpc>
              <a:spcBef>
                <a:spcPts val="100"/>
              </a:spcBef>
            </a:pPr>
            <a:r>
              <a:rPr sz="4000" b="0" spc="-150" dirty="0">
                <a:solidFill>
                  <a:schemeClr val="accent6">
                    <a:lumMod val="60000"/>
                    <a:lumOff val="40000"/>
                  </a:schemeClr>
                </a:solidFill>
                <a:latin typeface="Arial Rounded MT Bold" panose="020F0704030504030204" pitchFamily="34" charset="77"/>
              </a:rPr>
              <a:t>What is a genome?</a:t>
            </a:r>
            <a:endParaRPr sz="4000" spc="-150" dirty="0">
              <a:solidFill>
                <a:schemeClr val="accent6">
                  <a:lumMod val="60000"/>
                  <a:lumOff val="40000"/>
                </a:schemeClr>
              </a:solidFill>
              <a:latin typeface="Arial Rounded MT Bold" panose="020F0704030504030204" pitchFamily="34" charset="77"/>
            </a:endParaRPr>
          </a:p>
        </p:txBody>
      </p:sp>
      <p:sp>
        <p:nvSpPr>
          <p:cNvPr id="3" name="object 3"/>
          <p:cNvSpPr txBox="1"/>
          <p:nvPr/>
        </p:nvSpPr>
        <p:spPr>
          <a:xfrm>
            <a:off x="457200" y="2133600"/>
            <a:ext cx="8229600" cy="2604752"/>
          </a:xfrm>
          <a:prstGeom prst="rect">
            <a:avLst/>
          </a:prstGeom>
        </p:spPr>
        <p:txBody>
          <a:bodyPr vert="horz" wrap="square" lIns="0" tIns="33020" rIns="0" bIns="0" rtlCol="0">
            <a:spAutoFit/>
          </a:bodyPr>
          <a:lstStyle/>
          <a:p>
            <a:pPr marL="12700" marR="110489">
              <a:lnSpc>
                <a:spcPts val="3300"/>
              </a:lnSpc>
              <a:spcBef>
                <a:spcPts val="260"/>
              </a:spcBef>
            </a:pPr>
            <a:r>
              <a:rPr sz="2800" dirty="0">
                <a:solidFill>
                  <a:schemeClr val="bg1">
                    <a:lumMod val="65000"/>
                  </a:schemeClr>
                </a:solidFill>
                <a:latin typeface="Arial Rounded MT Bold" panose="020F0704030504030204" pitchFamily="34" charset="77"/>
                <a:cs typeface="DejaVu Sans"/>
              </a:rPr>
              <a:t>The genome represents the whole </a:t>
            </a:r>
            <a:r>
              <a:rPr lang="en-US" sz="2800" dirty="0">
                <a:solidFill>
                  <a:schemeClr val="bg1">
                    <a:lumMod val="65000"/>
                  </a:schemeClr>
                </a:solidFill>
                <a:latin typeface="Arial Rounded MT Bold" panose="020F0704030504030204" pitchFamily="34" charset="77"/>
                <a:cs typeface="DejaVu Sans"/>
              </a:rPr>
              <a:t>genetic</a:t>
            </a:r>
            <a:r>
              <a:rPr sz="2800" dirty="0">
                <a:solidFill>
                  <a:schemeClr val="bg1">
                    <a:lumMod val="65000"/>
                  </a:schemeClr>
                </a:solidFill>
                <a:latin typeface="Arial Rounded MT Bold" panose="020F0704030504030204" pitchFamily="34" charset="77"/>
                <a:cs typeface="DejaVu Sans"/>
              </a:rPr>
              <a:t>  information of an organism</a:t>
            </a:r>
            <a:endParaRPr lang="en-US" sz="2800" dirty="0">
              <a:solidFill>
                <a:schemeClr val="bg1">
                  <a:lumMod val="65000"/>
                </a:schemeClr>
              </a:solidFill>
              <a:latin typeface="Arial Rounded MT Bold" panose="020F0704030504030204" pitchFamily="34" charset="77"/>
              <a:cs typeface="DejaVu Sans"/>
            </a:endParaRPr>
          </a:p>
          <a:p>
            <a:pPr marL="12700" marR="110489">
              <a:lnSpc>
                <a:spcPts val="3300"/>
              </a:lnSpc>
              <a:spcBef>
                <a:spcPts val="260"/>
              </a:spcBef>
            </a:pPr>
            <a:endParaRPr sz="2800" dirty="0">
              <a:solidFill>
                <a:schemeClr val="bg1">
                  <a:lumMod val="65000"/>
                </a:schemeClr>
              </a:solidFill>
              <a:latin typeface="Arial Rounded MT Bold" panose="020F0704030504030204" pitchFamily="34" charset="77"/>
              <a:cs typeface="DejaVu Sans"/>
            </a:endParaRPr>
          </a:p>
          <a:p>
            <a:pPr>
              <a:lnSpc>
                <a:spcPct val="100000"/>
              </a:lnSpc>
              <a:spcBef>
                <a:spcPts val="35"/>
              </a:spcBef>
            </a:pPr>
            <a:endParaRPr sz="2750" dirty="0">
              <a:solidFill>
                <a:schemeClr val="bg1">
                  <a:lumMod val="65000"/>
                </a:schemeClr>
              </a:solidFill>
              <a:latin typeface="Arial Rounded MT Bold" panose="020F0704030504030204" pitchFamily="34" charset="77"/>
              <a:cs typeface="Times New Roman"/>
            </a:endParaRPr>
          </a:p>
          <a:p>
            <a:pPr marL="12700" marR="5080">
              <a:lnSpc>
                <a:spcPct val="101200"/>
              </a:lnSpc>
            </a:pPr>
            <a:r>
              <a:rPr sz="2800" dirty="0">
                <a:solidFill>
                  <a:schemeClr val="bg1">
                    <a:lumMod val="65000"/>
                  </a:schemeClr>
                </a:solidFill>
                <a:latin typeface="Arial Rounded MT Bold" panose="020F0704030504030204" pitchFamily="34" charset="77"/>
                <a:cs typeface="DejaVu Sans"/>
              </a:rPr>
              <a:t>It is physically formed by DNA, except in some  viruses where it is constituted by RNA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5" name="Picture 3" descr="FG16_18">
            <a:extLst>
              <a:ext uri="{FF2B5EF4-FFF2-40B4-BE49-F238E27FC236}">
                <a16:creationId xmlns:a16="http://schemas.microsoft.com/office/drawing/2014/main" id="{6FFFD6C7-654B-C14F-8A49-F705667F9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005"/>
          <a:stretch>
            <a:fillRect/>
          </a:stretch>
        </p:blipFill>
        <p:spPr bwMode="auto">
          <a:xfrm>
            <a:off x="70207" y="1219200"/>
            <a:ext cx="8997593" cy="5219700"/>
          </a:xfrm>
          <a:prstGeom prst="rect">
            <a:avLst/>
          </a:prstGeom>
          <a:noFill/>
          <a:extLst>
            <a:ext uri="{909E8E84-426E-40DD-AFC4-6F175D3DCCD1}">
              <a14:hiddenFill xmlns:a14="http://schemas.microsoft.com/office/drawing/2010/main">
                <a:solidFill>
                  <a:srgbClr val="FFFFFF"/>
                </a:solidFill>
              </a14:hiddenFill>
            </a:ext>
          </a:extLst>
        </p:spPr>
      </p:pic>
      <p:sp>
        <p:nvSpPr>
          <p:cNvPr id="23556" name="Text Box 4">
            <a:extLst>
              <a:ext uri="{FF2B5EF4-FFF2-40B4-BE49-F238E27FC236}">
                <a16:creationId xmlns:a16="http://schemas.microsoft.com/office/drawing/2014/main" id="{AE0FF212-7FFC-6840-B7EE-1B9A7943D1C6}"/>
              </a:ext>
            </a:extLst>
          </p:cNvPr>
          <p:cNvSpPr txBox="1">
            <a:spLocks noChangeArrowheads="1"/>
          </p:cNvSpPr>
          <p:nvPr/>
        </p:nvSpPr>
        <p:spPr bwMode="auto">
          <a:xfrm>
            <a:off x="152400" y="107950"/>
            <a:ext cx="689066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dirty="0">
                <a:solidFill>
                  <a:schemeClr val="accent1">
                    <a:lumMod val="75000"/>
                  </a:schemeClr>
                </a:solidFill>
                <a:latin typeface="Arial Rounded MT Bold" panose="020F0704030504030204" pitchFamily="34" charset="77"/>
              </a:rPr>
              <a:t>The 3 major domains of life</a:t>
            </a:r>
          </a:p>
        </p:txBody>
      </p:sp>
      <p:sp>
        <p:nvSpPr>
          <p:cNvPr id="23557" name="Text Box 5">
            <a:extLst>
              <a:ext uri="{FF2B5EF4-FFF2-40B4-BE49-F238E27FC236}">
                <a16:creationId xmlns:a16="http://schemas.microsoft.com/office/drawing/2014/main" id="{38FF7AF7-ACB3-B649-91B2-AB1E1E07579D}"/>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1478447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descr="ch2f1">
            <a:extLst>
              <a:ext uri="{FF2B5EF4-FFF2-40B4-BE49-F238E27FC236}">
                <a16:creationId xmlns:a16="http://schemas.microsoft.com/office/drawing/2014/main" id="{F21045E8-68FE-7047-AB24-7E6EE0309B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789537"/>
            <a:ext cx="5791200" cy="5036713"/>
          </a:xfrm>
          <a:prstGeom prst="rect">
            <a:avLst/>
          </a:prstGeom>
          <a:noFill/>
          <a:extLst>
            <a:ext uri="{909E8E84-426E-40DD-AFC4-6F175D3DCCD1}">
              <a14:hiddenFill xmlns:a14="http://schemas.microsoft.com/office/drawing/2010/main">
                <a:solidFill>
                  <a:srgbClr val="FFFFFF"/>
                </a:solidFill>
              </a14:hiddenFill>
            </a:ext>
          </a:extLst>
        </p:spPr>
      </p:pic>
      <p:sp>
        <p:nvSpPr>
          <p:cNvPr id="21507" name="Text Box 3">
            <a:extLst>
              <a:ext uri="{FF2B5EF4-FFF2-40B4-BE49-F238E27FC236}">
                <a16:creationId xmlns:a16="http://schemas.microsoft.com/office/drawing/2014/main" id="{7F2B00E1-5401-EB4F-9CA3-FE8AABBD800F}"/>
              </a:ext>
            </a:extLst>
          </p:cNvPr>
          <p:cNvSpPr txBox="1">
            <a:spLocks noChangeArrowheads="1"/>
          </p:cNvSpPr>
          <p:nvPr/>
        </p:nvSpPr>
        <p:spPr bwMode="auto">
          <a:xfrm>
            <a:off x="76200" y="6424613"/>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r>
              <a:rPr lang="en-US" altLang="en-US" sz="1600" i="1"/>
              <a:t>Genomes 2</a:t>
            </a:r>
            <a:r>
              <a:rPr lang="en-US" altLang="en-US" sz="1600" i="1" baseline="30000"/>
              <a:t>nd</a:t>
            </a:r>
            <a:r>
              <a:rPr lang="en-US" altLang="en-US" sz="1600" i="1"/>
              <a:t> Ed.</a:t>
            </a:r>
          </a:p>
        </p:txBody>
      </p:sp>
      <p:sp>
        <p:nvSpPr>
          <p:cNvPr id="21508" name="Text Box 4">
            <a:extLst>
              <a:ext uri="{FF2B5EF4-FFF2-40B4-BE49-F238E27FC236}">
                <a16:creationId xmlns:a16="http://schemas.microsoft.com/office/drawing/2014/main" id="{9C42AA3A-AA39-2440-BDFD-3D4583BC6BDC}"/>
              </a:ext>
            </a:extLst>
          </p:cNvPr>
          <p:cNvSpPr txBox="1">
            <a:spLocks noChangeArrowheads="1"/>
          </p:cNvSpPr>
          <p:nvPr/>
        </p:nvSpPr>
        <p:spPr bwMode="auto">
          <a:xfrm>
            <a:off x="76200" y="0"/>
            <a:ext cx="5164137"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1">
                    <a:lumMod val="75000"/>
                  </a:schemeClr>
                </a:solidFill>
                <a:latin typeface="Arial Rounded MT Bold" panose="020F0704030504030204" pitchFamily="34" charset="77"/>
              </a:rPr>
              <a:t>EUKARYOTES vs PROKARYOTES</a:t>
            </a:r>
          </a:p>
          <a:p>
            <a:endParaRPr lang="en-US" altLang="en-US" sz="2400" b="1" dirty="0"/>
          </a:p>
          <a:p>
            <a:r>
              <a:rPr lang="en-US" altLang="en-US" sz="2400" dirty="0"/>
              <a:t>NUCLEAR MATERIAL</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 within membrane-bound nucleus</a:t>
            </a:r>
          </a:p>
          <a:p>
            <a:endParaRPr lang="en-US" altLang="en-US" dirty="0">
              <a:sym typeface="Wingdings" pitchFamily="2" charset="2"/>
            </a:endParaRPr>
          </a:p>
          <a:p>
            <a:r>
              <a:rPr lang="en-US" altLang="en-US" sz="2400" dirty="0"/>
              <a:t>ORGANELLES</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have other membrane-bound </a:t>
            </a:r>
          </a:p>
          <a:p>
            <a:r>
              <a:rPr lang="en-US" altLang="en-US" dirty="0">
                <a:sym typeface="Wingdings" pitchFamily="2" charset="2"/>
              </a:rPr>
              <a:t>organelles (mitochondria, chloroplasts, </a:t>
            </a:r>
          </a:p>
          <a:p>
            <a:r>
              <a:rPr lang="en-US" altLang="en-US" dirty="0" err="1">
                <a:sym typeface="Wingdings" pitchFamily="2" charset="2"/>
              </a:rPr>
              <a:t>golgi</a:t>
            </a:r>
            <a:r>
              <a:rPr lang="en-US" altLang="en-US" dirty="0">
                <a:sym typeface="Wingdings" pitchFamily="2" charset="2"/>
              </a:rPr>
              <a:t>)</a:t>
            </a:r>
          </a:p>
          <a:p>
            <a:endParaRPr lang="en-US" altLang="en-US" dirty="0">
              <a:sym typeface="Wingdings" pitchFamily="2" charset="2"/>
            </a:endParaRPr>
          </a:p>
          <a:p>
            <a:r>
              <a:rPr lang="en-US" altLang="en-US" sz="2400" dirty="0">
                <a:sym typeface="Wingdings" pitchFamily="2" charset="2"/>
              </a:rPr>
              <a:t>CELL MEMBRANE</a:t>
            </a:r>
          </a:p>
          <a:p>
            <a:r>
              <a:rPr lang="en-US" altLang="en-US" dirty="0">
                <a:sym typeface="Wingdings" pitchFamily="2" charset="2"/>
              </a:rPr>
              <a:t> </a:t>
            </a:r>
            <a:r>
              <a:rPr lang="en-US" altLang="en-US" dirty="0" err="1">
                <a:sym typeface="Wingdings" pitchFamily="2" charset="2"/>
              </a:rPr>
              <a:t>Euk</a:t>
            </a:r>
            <a:r>
              <a:rPr lang="en-US" altLang="en-US" dirty="0">
                <a:sym typeface="Wingdings" pitchFamily="2" charset="2"/>
              </a:rPr>
              <a:t> have semi-permeable membrane</a:t>
            </a:r>
          </a:p>
          <a:p>
            <a:r>
              <a:rPr lang="en-US" altLang="en-US" dirty="0">
                <a:sym typeface="Wingdings" pitchFamily="2" charset="2"/>
              </a:rPr>
              <a:t>with internal cytoskeleton</a:t>
            </a:r>
          </a:p>
          <a:p>
            <a:r>
              <a:rPr lang="en-US" altLang="en-US" dirty="0">
                <a:sym typeface="Wingdings" pitchFamily="2" charset="2"/>
              </a:rPr>
              <a:t> </a:t>
            </a:r>
            <a:r>
              <a:rPr lang="en-US" altLang="en-US" dirty="0" err="1">
                <a:sym typeface="Wingdings" pitchFamily="2" charset="2"/>
              </a:rPr>
              <a:t>Prok</a:t>
            </a:r>
            <a:r>
              <a:rPr lang="en-US" altLang="en-US" dirty="0">
                <a:sym typeface="Wingdings" pitchFamily="2" charset="2"/>
              </a:rPr>
              <a:t> have rigid plasma </a:t>
            </a:r>
          </a:p>
          <a:p>
            <a:r>
              <a:rPr lang="en-US" altLang="en-US" dirty="0">
                <a:sym typeface="Wingdings" pitchFamily="2" charset="2"/>
              </a:rPr>
              <a:t>membrane</a:t>
            </a:r>
            <a:endParaRPr lang="en-US" altLang="en-US" dirty="0"/>
          </a:p>
        </p:txBody>
      </p:sp>
    </p:spTree>
    <p:extLst>
      <p:ext uri="{BB962C8B-B14F-4D97-AF65-F5344CB8AC3E}">
        <p14:creationId xmlns:p14="http://schemas.microsoft.com/office/powerpoint/2010/main" val="9774497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95614" y="228600"/>
            <a:ext cx="7843585" cy="1007968"/>
          </a:xfrm>
          <a:prstGeom prst="rect">
            <a:avLst/>
          </a:prstGeom>
        </p:spPr>
        <p:txBody>
          <a:bodyPr vert="horz" wrap="square" lIns="0" tIns="33020" rIns="0" bIns="0" rtlCol="0">
            <a:spAutoFit/>
          </a:bodyPr>
          <a:lstStyle/>
          <a:p>
            <a:pPr marL="718185" marR="5080" indent="-706120">
              <a:lnSpc>
                <a:spcPts val="3800"/>
              </a:lnSpc>
              <a:spcBef>
                <a:spcPts val="260"/>
              </a:spcBef>
            </a:pPr>
            <a:r>
              <a:rPr sz="3200" dirty="0">
                <a:solidFill>
                  <a:schemeClr val="accent6">
                    <a:lumMod val="60000"/>
                    <a:lumOff val="40000"/>
                  </a:schemeClr>
                </a:solidFill>
                <a:latin typeface="Arial Rounded MT Bold" panose="020F0704030504030204" pitchFamily="34" charset="77"/>
              </a:rPr>
              <a:t>Very </a:t>
            </a:r>
            <a:r>
              <a:rPr lang="en-US" sz="3200" dirty="0">
                <a:solidFill>
                  <a:schemeClr val="accent6">
                    <a:lumMod val="60000"/>
                    <a:lumOff val="40000"/>
                  </a:schemeClr>
                </a:solidFill>
                <a:latin typeface="Arial Rounded MT Bold" panose="020F0704030504030204" pitchFamily="34" charset="77"/>
              </a:rPr>
              <a:t>different</a:t>
            </a:r>
            <a:r>
              <a:rPr sz="3200" dirty="0">
                <a:solidFill>
                  <a:schemeClr val="accent6">
                    <a:lumMod val="60000"/>
                    <a:lumOff val="40000"/>
                  </a:schemeClr>
                </a:solidFill>
                <a:latin typeface="Arial Rounded MT Bold" panose="020F0704030504030204" pitchFamily="34" charset="77"/>
              </a:rPr>
              <a:t> genome landscapes in  prokaryotes and eukaryotes</a:t>
            </a:r>
          </a:p>
        </p:txBody>
      </p:sp>
      <p:sp>
        <p:nvSpPr>
          <p:cNvPr id="3" name="object 3"/>
          <p:cNvSpPr txBox="1"/>
          <p:nvPr/>
        </p:nvSpPr>
        <p:spPr>
          <a:xfrm>
            <a:off x="304800" y="2057400"/>
            <a:ext cx="8534399" cy="3830664"/>
          </a:xfrm>
          <a:prstGeom prst="rect">
            <a:avLst/>
          </a:prstGeom>
        </p:spPr>
        <p:txBody>
          <a:bodyPr vert="horz" wrap="square" lIns="0" tIns="15875" rIns="0" bIns="0" rtlCol="0">
            <a:spAutoFit/>
          </a:bodyPr>
          <a:lstStyle/>
          <a:p>
            <a:pPr marL="355600" marR="5080" indent="-342900">
              <a:lnSpc>
                <a:spcPct val="99200"/>
              </a:lnSpc>
              <a:spcBef>
                <a:spcPts val="125"/>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prokaryotes</a:t>
            </a:r>
            <a:r>
              <a:rPr sz="2800" dirty="0">
                <a:solidFill>
                  <a:schemeClr val="bg1">
                    <a:lumMod val="65000"/>
                  </a:schemeClr>
                </a:solidFill>
                <a:latin typeface="Arial Rounded MT Bold" panose="020F0704030504030204" pitchFamily="34" charset="77"/>
                <a:cs typeface="DejaVu Sans"/>
              </a:rPr>
              <a:t>, genes are compactly arranged,  with little or no spacer sequences in between  (short intergenic regions) = </a:t>
            </a:r>
            <a:r>
              <a:rPr sz="2800" dirty="0">
                <a:solidFill>
                  <a:schemeClr val="bg1"/>
                </a:solidFill>
                <a:latin typeface="Arial Rounded MT Bold" panose="020F0704030504030204" pitchFamily="34" charset="77"/>
                <a:cs typeface="DejaVu Sans"/>
              </a:rPr>
              <a:t>most of the  genome is coding DNA</a:t>
            </a:r>
          </a:p>
          <a:p>
            <a:pPr marL="355600" marR="81915" indent="-342900">
              <a:lnSpc>
                <a:spcPct val="99500"/>
              </a:lnSpc>
              <a:spcBef>
                <a:spcPts val="3030"/>
              </a:spcBef>
              <a:buFont typeface="Arial"/>
              <a:buChar char="•"/>
              <a:tabLst>
                <a:tab pos="354965" algn="l"/>
                <a:tab pos="355600" algn="l"/>
              </a:tabLst>
            </a:pPr>
            <a:r>
              <a:rPr sz="2800" dirty="0">
                <a:solidFill>
                  <a:schemeClr val="bg1">
                    <a:lumMod val="65000"/>
                  </a:schemeClr>
                </a:solidFill>
                <a:latin typeface="Arial Rounded MT Bold" panose="020F0704030504030204" pitchFamily="34" charset="77"/>
                <a:cs typeface="DejaVu Sans"/>
              </a:rPr>
              <a:t>In </a:t>
            </a:r>
            <a:r>
              <a:rPr sz="2800" dirty="0">
                <a:solidFill>
                  <a:srgbClr val="92D050"/>
                </a:solidFill>
                <a:latin typeface="Arial Rounded MT Bold" panose="020F0704030504030204" pitchFamily="34" charset="77"/>
                <a:cs typeface="DejaVu Sans"/>
              </a:rPr>
              <a:t>eukaryotes</a:t>
            </a:r>
            <a:r>
              <a:rPr sz="2800" dirty="0">
                <a:solidFill>
                  <a:schemeClr val="bg1">
                    <a:lumMod val="65000"/>
                  </a:schemeClr>
                </a:solidFill>
                <a:latin typeface="Arial Rounded MT Bold" panose="020F0704030504030204" pitchFamily="34" charset="77"/>
                <a:cs typeface="DejaVu Sans"/>
              </a:rPr>
              <a:t>, there is considerable spacer  DNA between genes (large intergenic regions)  and within genes (introns) = </a:t>
            </a:r>
            <a:r>
              <a:rPr sz="2800" dirty="0">
                <a:solidFill>
                  <a:schemeClr val="bg1"/>
                </a:solidFill>
                <a:latin typeface="Arial Rounded MT Bold" panose="020F0704030504030204" pitchFamily="34" charset="77"/>
                <a:cs typeface="DejaVu Sans"/>
              </a:rPr>
              <a:t>most of the  genome is ‘non-­‐coding’ DNA</a:t>
            </a:r>
          </a:p>
        </p:txBody>
      </p:sp>
    </p:spTree>
    <p:extLst>
      <p:ext uri="{BB962C8B-B14F-4D97-AF65-F5344CB8AC3E}">
        <p14:creationId xmlns:p14="http://schemas.microsoft.com/office/powerpoint/2010/main" val="1239463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053" y="382367"/>
            <a:ext cx="5791200" cy="505267"/>
          </a:xfrm>
          <a:prstGeom prst="rect">
            <a:avLst/>
          </a:prstGeom>
        </p:spPr>
        <p:txBody>
          <a:bodyPr vert="horz" wrap="square" lIns="0" tIns="12700" rIns="0" bIns="0" rtlCol="0">
            <a:spAutoFit/>
          </a:bodyPr>
          <a:lstStyle/>
          <a:p>
            <a:pPr marL="12700">
              <a:lnSpc>
                <a:spcPct val="100000"/>
              </a:lnSpc>
              <a:spcBef>
                <a:spcPts val="100"/>
              </a:spcBef>
            </a:pPr>
            <a:r>
              <a:rPr sz="3200" spc="-150" dirty="0">
                <a:solidFill>
                  <a:schemeClr val="accent6">
                    <a:lumMod val="60000"/>
                    <a:lumOff val="40000"/>
                  </a:schemeClr>
                </a:solidFill>
                <a:latin typeface="DejaVu Sans"/>
                <a:cs typeface="DejaVu Sans"/>
              </a:rPr>
              <a:t>Prokaryotic genome</a:t>
            </a:r>
          </a:p>
        </p:txBody>
      </p:sp>
      <p:sp>
        <p:nvSpPr>
          <p:cNvPr id="3" name="object 3"/>
          <p:cNvSpPr txBox="1"/>
          <p:nvPr/>
        </p:nvSpPr>
        <p:spPr>
          <a:xfrm>
            <a:off x="5195253" y="164559"/>
            <a:ext cx="3872547" cy="6349174"/>
          </a:xfrm>
          <a:prstGeom prst="rect">
            <a:avLst/>
          </a:prstGeom>
        </p:spPr>
        <p:txBody>
          <a:bodyPr vert="horz" wrap="square" lIns="0" tIns="90170" rIns="0" bIns="0" rtlCol="0">
            <a:spAutoFit/>
          </a:bodyPr>
          <a:lstStyle/>
          <a:p>
            <a:pPr marL="355600" indent="-342900">
              <a:lnSpc>
                <a:spcPct val="100000"/>
              </a:lnSpc>
              <a:spcBef>
                <a:spcPts val="71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Usually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double helix</a:t>
            </a:r>
          </a:p>
          <a:p>
            <a:pPr marL="355600" marR="5080" indent="-342900">
              <a:lnSpc>
                <a:spcPts val="3329"/>
              </a:lnSpc>
              <a:spcBef>
                <a:spcPts val="750"/>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Gene-­‐dense: genes are close together with little  intergenic spacer</a:t>
            </a:r>
            <a:r>
              <a:rPr lang="en-US" sz="2000" dirty="0">
                <a:solidFill>
                  <a:schemeClr val="bg1">
                    <a:lumMod val="65000"/>
                  </a:schemeClr>
                </a:solidFill>
                <a:latin typeface="Arial Rounded MT Bold" panose="020F0704030504030204" pitchFamily="34" charset="77"/>
                <a:cs typeface="DejaVu Sans"/>
              </a:rPr>
              <a:t> (compact genome)</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 No introns</a:t>
            </a:r>
          </a:p>
          <a:p>
            <a:pPr marL="355600" marR="5080" indent="-342900">
              <a:lnSpc>
                <a:spcPts val="3329"/>
              </a:lnSpc>
              <a:spcBef>
                <a:spcPts val="750"/>
              </a:spcBef>
              <a:buFont typeface="Arial"/>
              <a:buChar char="•"/>
              <a:tabLst>
                <a:tab pos="354965" algn="l"/>
                <a:tab pos="355600" algn="l"/>
              </a:tabLst>
            </a:pPr>
            <a:r>
              <a:rPr lang="en-US" sz="2000" dirty="0">
                <a:solidFill>
                  <a:schemeClr val="bg1">
                    <a:lumMod val="65000"/>
                  </a:schemeClr>
                </a:solidFill>
                <a:latin typeface="Arial Rounded MT Bold" panose="020F0704030504030204" pitchFamily="34" charset="77"/>
                <a:cs typeface="DejaVu Sans"/>
              </a:rPr>
              <a:t>Shorter genes with low frequency of gene families </a:t>
            </a:r>
            <a:endParaRPr sz="2000" dirty="0">
              <a:solidFill>
                <a:schemeClr val="bg1">
                  <a:lumMod val="65000"/>
                </a:schemeClr>
              </a:solidFill>
              <a:latin typeface="Arial Rounded MT Bold" panose="020F0704030504030204" pitchFamily="34" charset="77"/>
              <a:cs typeface="DejaVu Sans"/>
            </a:endParaRPr>
          </a:p>
          <a:p>
            <a:pPr marL="355600" indent="-342900">
              <a:lnSpc>
                <a:spcPct val="100000"/>
              </a:lnSpc>
              <a:spcBef>
                <a:spcPts val="605"/>
              </a:spcBef>
              <a:buFont typeface="Arial"/>
              <a:buChar char="•"/>
              <a:tabLst>
                <a:tab pos="354965" algn="l"/>
                <a:tab pos="355600" algn="l"/>
              </a:tabLst>
            </a:pPr>
            <a:r>
              <a:rPr sz="2000" dirty="0">
                <a:solidFill>
                  <a:schemeClr val="bg1">
                    <a:lumMod val="65000"/>
                  </a:schemeClr>
                </a:solidFill>
                <a:latin typeface="Arial Rounded MT Bold" panose="020F0704030504030204" pitchFamily="34" charset="77"/>
                <a:cs typeface="DejaVu Sans"/>
              </a:rPr>
              <a:t>Genes are organized in </a:t>
            </a:r>
            <a:r>
              <a:rPr sz="2000" dirty="0">
                <a:solidFill>
                  <a:srgbClr val="92D050"/>
                </a:solidFill>
                <a:latin typeface="Arial Rounded MT Bold" panose="020F0704030504030204" pitchFamily="34" charset="77"/>
                <a:cs typeface="Trebuchet MS"/>
              </a:rPr>
              <a:t>operon</a:t>
            </a:r>
            <a:r>
              <a:rPr lang="en-US" sz="2000" dirty="0">
                <a:solidFill>
                  <a:srgbClr val="92D050"/>
                </a:solidFill>
                <a:latin typeface="Arial Rounded MT Bold" panose="020F0704030504030204" pitchFamily="34" charset="77"/>
                <a:cs typeface="Trebuchet MS"/>
              </a:rPr>
              <a:t>s</a:t>
            </a:r>
            <a:endParaRPr sz="2000" dirty="0">
              <a:solidFill>
                <a:srgbClr val="92D050"/>
              </a:solidFill>
              <a:latin typeface="Arial Rounded MT Bold" panose="020F0704030504030204" pitchFamily="34" charset="77"/>
              <a:cs typeface="Trebuchet MS"/>
            </a:endParaRPr>
          </a:p>
          <a:p>
            <a:pPr marL="755650" lvl="1" indent="-285750">
              <a:lnSpc>
                <a:spcPct val="100000"/>
              </a:lnSpc>
              <a:spcBef>
                <a:spcPts val="54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tandem cluster of coordinately regulated genes</a:t>
            </a:r>
          </a:p>
          <a:p>
            <a:pPr marL="755650" lvl="1" indent="-285750">
              <a:lnSpc>
                <a:spcPct val="100000"/>
              </a:lnSpc>
              <a:spcBef>
                <a:spcPts val="620"/>
              </a:spcBef>
              <a:buFont typeface="Arial"/>
              <a:buChar char="–"/>
              <a:tabLst>
                <a:tab pos="755650" algn="l"/>
              </a:tabLst>
            </a:pPr>
            <a:r>
              <a:rPr sz="2000" dirty="0">
                <a:solidFill>
                  <a:schemeClr val="bg1">
                    <a:lumMod val="65000"/>
                  </a:schemeClr>
                </a:solidFill>
                <a:latin typeface="Arial Rounded MT Bold" panose="020F0704030504030204" pitchFamily="34" charset="77"/>
                <a:cs typeface="DejaVu Sans"/>
              </a:rPr>
              <a:t>Several genes transcribed as single mRNA</a:t>
            </a:r>
          </a:p>
        </p:txBody>
      </p:sp>
      <p:pic>
        <p:nvPicPr>
          <p:cNvPr id="4" name="Picture 3">
            <a:extLst>
              <a:ext uri="{FF2B5EF4-FFF2-40B4-BE49-F238E27FC236}">
                <a16:creationId xmlns:a16="http://schemas.microsoft.com/office/drawing/2014/main" id="{27700981-01D4-CE46-8E89-7F9F5FE926BF}"/>
              </a:ext>
            </a:extLst>
          </p:cNvPr>
          <p:cNvPicPr>
            <a:picLocks noChangeAspect="1"/>
          </p:cNvPicPr>
          <p:nvPr/>
        </p:nvPicPr>
        <p:blipFill rotWithShape="1">
          <a:blip r:embed="rId2"/>
          <a:srcRect r="34264"/>
          <a:stretch/>
        </p:blipFill>
        <p:spPr>
          <a:xfrm>
            <a:off x="0" y="1572068"/>
            <a:ext cx="5029200" cy="4824410"/>
          </a:xfrm>
          <a:prstGeom prst="rect">
            <a:avLst/>
          </a:prstGeom>
        </p:spPr>
      </p:pic>
    </p:spTree>
    <p:extLst>
      <p:ext uri="{BB962C8B-B14F-4D97-AF65-F5344CB8AC3E}">
        <p14:creationId xmlns:p14="http://schemas.microsoft.com/office/powerpoint/2010/main" val="2879216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9" name="Picture 3" descr="ch2f2">
            <a:extLst>
              <a:ext uri="{FF2B5EF4-FFF2-40B4-BE49-F238E27FC236}">
                <a16:creationId xmlns:a16="http://schemas.microsoft.com/office/drawing/2014/main" id="{57B17698-2F02-2A4A-ADEB-49823F0CB4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668" b="9919"/>
          <a:stretch/>
        </p:blipFill>
        <p:spPr bwMode="auto">
          <a:xfrm>
            <a:off x="76201" y="3860800"/>
            <a:ext cx="9067799" cy="1845060"/>
          </a:xfrm>
          <a:prstGeom prst="rect">
            <a:avLst/>
          </a:prstGeom>
          <a:noFill/>
          <a:extLst>
            <a:ext uri="{909E8E84-426E-40DD-AFC4-6F175D3DCCD1}">
              <a14:hiddenFill xmlns:a14="http://schemas.microsoft.com/office/drawing/2010/main">
                <a:solidFill>
                  <a:srgbClr val="FFFFFF"/>
                </a:solidFill>
              </a14:hiddenFill>
            </a:ext>
          </a:extLst>
        </p:spPr>
      </p:pic>
      <p:sp>
        <p:nvSpPr>
          <p:cNvPr id="19464" name="Text Box 8">
            <a:extLst>
              <a:ext uri="{FF2B5EF4-FFF2-40B4-BE49-F238E27FC236}">
                <a16:creationId xmlns:a16="http://schemas.microsoft.com/office/drawing/2014/main" id="{C8651E08-02B6-3E46-A4F1-8B0DE64F89D2}"/>
              </a:ext>
            </a:extLst>
          </p:cNvPr>
          <p:cNvSpPr txBox="1">
            <a:spLocks noChangeArrowheads="1"/>
          </p:cNvSpPr>
          <p:nvPr/>
        </p:nvSpPr>
        <p:spPr bwMode="auto">
          <a:xfrm>
            <a:off x="232101" y="3595948"/>
            <a:ext cx="6343650"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Escherichia coli – </a:t>
            </a:r>
            <a:r>
              <a:rPr lang="en-US" altLang="en-US" i="1" dirty="0"/>
              <a:t>non-coding DNA only 11% of total genome</a:t>
            </a:r>
          </a:p>
        </p:txBody>
      </p:sp>
      <p:pic>
        <p:nvPicPr>
          <p:cNvPr id="19465" name="Picture 9" descr="ch2f2">
            <a:extLst>
              <a:ext uri="{FF2B5EF4-FFF2-40B4-BE49-F238E27FC236}">
                <a16:creationId xmlns:a16="http://schemas.microsoft.com/office/drawing/2014/main" id="{5314FE4E-E081-8B40-B77B-2774F3E53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0909" r="9808"/>
          <a:stretch>
            <a:fillRect/>
          </a:stretch>
        </p:blipFill>
        <p:spPr bwMode="auto">
          <a:xfrm>
            <a:off x="2060575" y="49607"/>
            <a:ext cx="7007225" cy="739775"/>
          </a:xfrm>
          <a:prstGeom prst="rect">
            <a:avLst/>
          </a:prstGeom>
          <a:noFill/>
          <a:extLst>
            <a:ext uri="{909E8E84-426E-40DD-AFC4-6F175D3DCCD1}">
              <a14:hiddenFill xmlns:a14="http://schemas.microsoft.com/office/drawing/2010/main">
                <a:solidFill>
                  <a:srgbClr val="FFFFFF"/>
                </a:solidFill>
              </a14:hiddenFill>
            </a:ext>
          </a:extLst>
        </p:spPr>
      </p:pic>
      <p:sp>
        <p:nvSpPr>
          <p:cNvPr id="19466" name="Text Box 10">
            <a:extLst>
              <a:ext uri="{FF2B5EF4-FFF2-40B4-BE49-F238E27FC236}">
                <a16:creationId xmlns:a16="http://schemas.microsoft.com/office/drawing/2014/main" id="{03EE30D5-750F-734D-A2AB-F8009F094B2B}"/>
              </a:ext>
            </a:extLst>
          </p:cNvPr>
          <p:cNvSpPr txBox="1">
            <a:spLocks noChangeArrowheads="1"/>
          </p:cNvSpPr>
          <p:nvPr/>
        </p:nvSpPr>
        <p:spPr bwMode="auto">
          <a:xfrm>
            <a:off x="12958" y="0"/>
            <a:ext cx="23018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dirty="0">
                <a:solidFill>
                  <a:schemeClr val="accent1">
                    <a:lumMod val="75000"/>
                  </a:schemeClr>
                </a:solidFill>
                <a:latin typeface="Arial Rounded MT Bold" panose="020F0704030504030204" pitchFamily="34" charset="77"/>
              </a:rPr>
              <a:t>PROKARIOTIC </a:t>
            </a:r>
          </a:p>
          <a:p>
            <a:r>
              <a:rPr lang="en-US" altLang="en-US" sz="2000" dirty="0">
                <a:solidFill>
                  <a:schemeClr val="accent1">
                    <a:lumMod val="75000"/>
                  </a:schemeClr>
                </a:solidFill>
                <a:latin typeface="Arial Rounded MT Bold" panose="020F0704030504030204" pitchFamily="34" charset="77"/>
              </a:rPr>
              <a:t>GENOME</a:t>
            </a:r>
          </a:p>
        </p:txBody>
      </p:sp>
      <p:sp>
        <p:nvSpPr>
          <p:cNvPr id="19467" name="Text Box 11">
            <a:extLst>
              <a:ext uri="{FF2B5EF4-FFF2-40B4-BE49-F238E27FC236}">
                <a16:creationId xmlns:a16="http://schemas.microsoft.com/office/drawing/2014/main" id="{AD4BDA34-83CB-C640-8E21-74B02871D0F3}"/>
              </a:ext>
            </a:extLst>
          </p:cNvPr>
          <p:cNvSpPr txBox="1">
            <a:spLocks noChangeArrowheads="1"/>
          </p:cNvSpPr>
          <p:nvPr/>
        </p:nvSpPr>
        <p:spPr bwMode="auto">
          <a:xfrm>
            <a:off x="76200" y="6248400"/>
            <a:ext cx="17684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p>
          <a:p>
            <a:r>
              <a:rPr lang="en-US" altLang="en-US" sz="1600" i="1"/>
              <a:t>Genomes 2</a:t>
            </a:r>
            <a:r>
              <a:rPr lang="en-US" altLang="en-US" sz="1600" i="1" baseline="30000"/>
              <a:t>nd</a:t>
            </a:r>
            <a:r>
              <a:rPr lang="en-US" altLang="en-US" sz="1600" i="1"/>
              <a:t> Ed.</a:t>
            </a:r>
          </a:p>
        </p:txBody>
      </p:sp>
      <p:pic>
        <p:nvPicPr>
          <p:cNvPr id="11" name="Picture 3" descr="ch2f2">
            <a:extLst>
              <a:ext uri="{FF2B5EF4-FFF2-40B4-BE49-F238E27FC236}">
                <a16:creationId xmlns:a16="http://schemas.microsoft.com/office/drawing/2014/main" id="{0B3F9A59-42CC-6742-8168-AFD4CC6396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091"/>
          <a:stretch/>
        </p:blipFill>
        <p:spPr bwMode="auto">
          <a:xfrm>
            <a:off x="0" y="1295400"/>
            <a:ext cx="9139456"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1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679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228600" y="685800"/>
            <a:ext cx="8686800" cy="600551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57201" y="10159"/>
            <a:ext cx="8991599"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chemeClr val="accent6">
                    <a:lumMod val="60000"/>
                    <a:lumOff val="40000"/>
                  </a:schemeClr>
                </a:solidFill>
                <a:latin typeface="Arial Rounded MT Bold" panose="020F0704030504030204" pitchFamily="34" charset="77"/>
                <a:cs typeface="Times New Roman"/>
              </a:rPr>
              <a:t>Eukaryotes: 2 or 3 different genomes per cell</a:t>
            </a:r>
            <a:endParaRPr sz="3200" spc="-150" dirty="0">
              <a:solidFill>
                <a:schemeClr val="accent6">
                  <a:lumMod val="60000"/>
                  <a:lumOff val="40000"/>
                </a:schemeClr>
              </a:solidFill>
              <a:latin typeface="Arial Rounded MT Bold" panose="020F0704030504030204" pitchFamily="34" charset="77"/>
              <a:cs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49812" y="1219200"/>
            <a:ext cx="4750787" cy="491984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28600" y="914400"/>
            <a:ext cx="8844743" cy="5435141"/>
          </a:xfrm>
          <a:prstGeom prst="rect">
            <a:avLst/>
          </a:prstGeom>
        </p:spPr>
        <p:txBody>
          <a:bodyPr vert="horz" wrap="square" lIns="0" tIns="27939" rIns="0" bIns="0" rtlCol="0">
            <a:spAutoFit/>
          </a:bodyPr>
          <a:lstStyle/>
          <a:p>
            <a:pPr marL="4719320" marR="809625">
              <a:lnSpc>
                <a:spcPts val="2600"/>
              </a:lnSpc>
              <a:spcBef>
                <a:spcPts val="219"/>
              </a:spcBef>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Circular</a:t>
            </a:r>
            <a:r>
              <a:rPr sz="2000" dirty="0">
                <a:solidFill>
                  <a:schemeClr val="bg1">
                    <a:lumMod val="65000"/>
                  </a:schemeClr>
                </a:solidFill>
                <a:latin typeface="Arial Rounded MT Bold" panose="020F0704030504030204" pitchFamily="34" charset="77"/>
                <a:cs typeface="DejaVu Sans"/>
              </a:rPr>
              <a:t>, 2-­‐10 copies per  mitochondrion</a:t>
            </a:r>
            <a:endParaRPr lang="en-US" sz="2000" dirty="0">
              <a:solidFill>
                <a:schemeClr val="bg1">
                  <a:lumMod val="65000"/>
                </a:schemeClr>
              </a:solidFill>
              <a:latin typeface="Arial Rounded MT Bold" panose="020F0704030504030204" pitchFamily="34" charset="77"/>
              <a:cs typeface="DejaVu Sans"/>
            </a:endParaRPr>
          </a:p>
          <a:p>
            <a:pPr marL="4719320" marR="809625">
              <a:lnSpc>
                <a:spcPts val="2600"/>
              </a:lnSpc>
              <a:spcBef>
                <a:spcPts val="219"/>
              </a:spcBef>
            </a:pPr>
            <a:endParaRPr sz="2000" dirty="0">
              <a:solidFill>
                <a:schemeClr val="bg1">
                  <a:lumMod val="65000"/>
                </a:schemeClr>
              </a:solidFill>
              <a:latin typeface="Arial Rounded MT Bold" panose="020F0704030504030204" pitchFamily="34" charset="77"/>
              <a:cs typeface="DejaVu Sans"/>
            </a:endParaRPr>
          </a:p>
          <a:p>
            <a:pPr marL="4719320">
              <a:lnSpc>
                <a:spcPts val="2520"/>
              </a:lnSpc>
            </a:pPr>
            <a:r>
              <a:rPr sz="2000" dirty="0">
                <a:solidFill>
                  <a:schemeClr val="bg1">
                    <a:lumMod val="65000"/>
                  </a:schemeClr>
                </a:solidFill>
                <a:latin typeface="Arial Rounded MT Bold" panose="020F0704030504030204" pitchFamily="34" charset="77"/>
                <a:cs typeface="DejaVu Sans"/>
              </a:rPr>
              <a:t>-­‐ Resembles a </a:t>
            </a:r>
            <a:r>
              <a:rPr sz="2000" dirty="0">
                <a:solidFill>
                  <a:srgbClr val="92D050"/>
                </a:solidFill>
                <a:latin typeface="Arial Rounded MT Bold" panose="020F0704030504030204" pitchFamily="34" charset="77"/>
                <a:cs typeface="DejaVu Sans"/>
              </a:rPr>
              <a:t>reduced</a:t>
            </a:r>
          </a:p>
          <a:p>
            <a:pPr marL="4719320" marR="108585">
              <a:lnSpc>
                <a:spcPts val="2600"/>
              </a:lnSpc>
              <a:spcBef>
                <a:spcPts val="180"/>
              </a:spcBef>
            </a:pPr>
            <a:r>
              <a:rPr sz="2000" dirty="0">
                <a:solidFill>
                  <a:srgbClr val="92D050"/>
                </a:solidFill>
                <a:latin typeface="Arial Rounded MT Bold" panose="020F0704030504030204" pitchFamily="34" charset="77"/>
                <a:cs typeface="DejaVu Sans"/>
              </a:rPr>
              <a:t>prokaryotic genome </a:t>
            </a:r>
            <a:r>
              <a:rPr sz="2000" dirty="0">
                <a:solidFill>
                  <a:schemeClr val="bg1">
                    <a:lumMod val="65000"/>
                  </a:schemeClr>
                </a:solidFill>
                <a:latin typeface="Arial Rounded MT Bold" panose="020F0704030504030204" pitchFamily="34" charset="77"/>
                <a:cs typeface="DejaVu Sans"/>
              </a:rPr>
              <a:t>in terms of  organization and gene numbers</a:t>
            </a:r>
            <a:endParaRPr lang="en-US" sz="2000" dirty="0">
              <a:solidFill>
                <a:schemeClr val="bg1">
                  <a:lumMod val="65000"/>
                </a:schemeClr>
              </a:solidFill>
              <a:latin typeface="Arial Rounded MT Bold" panose="020F0704030504030204" pitchFamily="34" charset="77"/>
              <a:cs typeface="DejaVu Sans"/>
            </a:endParaRPr>
          </a:p>
          <a:p>
            <a:pPr marL="4719320" marR="108585">
              <a:lnSpc>
                <a:spcPts val="2600"/>
              </a:lnSpc>
              <a:spcBef>
                <a:spcPts val="180"/>
              </a:spcBef>
            </a:pPr>
            <a:endParaRPr sz="2000" dirty="0">
              <a:solidFill>
                <a:schemeClr val="bg1">
                  <a:lumMod val="65000"/>
                </a:schemeClr>
              </a:solidFill>
              <a:latin typeface="Arial Rounded MT Bold" panose="020F0704030504030204" pitchFamily="34" charset="77"/>
              <a:cs typeface="DejaVu Sans"/>
            </a:endParaRPr>
          </a:p>
          <a:p>
            <a:pPr marL="4719320" marR="5080">
              <a:lnSpc>
                <a:spcPts val="2600"/>
              </a:lnSpc>
              <a:spcBef>
                <a:spcPts val="100"/>
              </a:spcBef>
            </a:pPr>
            <a:r>
              <a:rPr sz="2000" dirty="0">
                <a:solidFill>
                  <a:schemeClr val="bg1">
                    <a:lumMod val="65000"/>
                  </a:schemeClr>
                </a:solidFill>
                <a:latin typeface="Arial Rounded MT Bold" panose="020F0704030504030204" pitchFamily="34" charset="77"/>
                <a:cs typeface="DejaVu Sans"/>
              </a:rPr>
              <a:t>-­‐ The human mitochondrion  genome encodes 37 genes: </a:t>
            </a:r>
            <a:r>
              <a:rPr sz="2000" dirty="0">
                <a:solidFill>
                  <a:srgbClr val="92D050"/>
                </a:solidFill>
                <a:latin typeface="Arial Rounded MT Bold" panose="020F0704030504030204" pitchFamily="34" charset="77"/>
                <a:cs typeface="DejaVu Sans"/>
              </a:rPr>
              <a:t>13</a:t>
            </a:r>
            <a:r>
              <a:rPr sz="2000" dirty="0">
                <a:solidFill>
                  <a:schemeClr val="bg1">
                    <a:lumMod val="65000"/>
                  </a:schemeClr>
                </a:solidFill>
                <a:latin typeface="Arial Rounded MT Bold" panose="020F0704030504030204" pitchFamily="34" charset="77"/>
                <a:cs typeface="DejaVu Sans"/>
              </a:rPr>
              <a:t>  protein-­‐coding genes involved in</a:t>
            </a:r>
          </a:p>
          <a:p>
            <a:pPr marL="4719320" marR="24130">
              <a:lnSpc>
                <a:spcPts val="2600"/>
              </a:lnSpc>
              <a:spcBef>
                <a:spcPts val="100"/>
              </a:spcBef>
            </a:pPr>
            <a:r>
              <a:rPr sz="2000" dirty="0">
                <a:solidFill>
                  <a:schemeClr val="bg1">
                    <a:lumMod val="65000"/>
                  </a:schemeClr>
                </a:solidFill>
                <a:latin typeface="Arial Rounded MT Bold" panose="020F0704030504030204" pitchFamily="34" charset="77"/>
                <a:cs typeface="DejaVu Sans"/>
              </a:rPr>
              <a:t>the production of energy  (oxydative phosphorylation) and  24 non-­‐coding genes involved in</a:t>
            </a:r>
          </a:p>
          <a:p>
            <a:pPr marL="4719320">
              <a:lnSpc>
                <a:spcPts val="2600"/>
              </a:lnSpc>
            </a:pPr>
            <a:r>
              <a:rPr sz="2000" dirty="0">
                <a:solidFill>
                  <a:schemeClr val="bg1">
                    <a:lumMod val="65000"/>
                  </a:schemeClr>
                </a:solidFill>
                <a:latin typeface="Arial Rounded MT Bold" panose="020F0704030504030204" pitchFamily="34" charset="77"/>
                <a:cs typeface="DejaVu Sans"/>
              </a:rPr>
              <a:t>mRNA translation (tRNAs, rRNA)</a:t>
            </a:r>
            <a:endParaRPr lang="en-US" sz="2000" dirty="0">
              <a:solidFill>
                <a:schemeClr val="bg1">
                  <a:lumMod val="65000"/>
                </a:schemeClr>
              </a:solidFill>
              <a:latin typeface="Arial Rounded MT Bold" panose="020F0704030504030204" pitchFamily="34" charset="77"/>
              <a:cs typeface="DejaVu Sans"/>
            </a:endParaRPr>
          </a:p>
          <a:p>
            <a:pPr marL="4719320">
              <a:lnSpc>
                <a:spcPts val="2600"/>
              </a:lnSpc>
            </a:pPr>
            <a:endParaRPr sz="2000" dirty="0">
              <a:solidFill>
                <a:schemeClr val="bg1">
                  <a:lumMod val="65000"/>
                </a:schemeClr>
              </a:solidFill>
              <a:latin typeface="Arial Rounded MT Bold" panose="020F0704030504030204" pitchFamily="34" charset="77"/>
              <a:cs typeface="DejaVu Sans"/>
            </a:endParaRPr>
          </a:p>
          <a:p>
            <a:pPr marL="4719320">
              <a:lnSpc>
                <a:spcPts val="2620"/>
              </a:lnSpc>
            </a:pPr>
            <a:r>
              <a:rPr sz="2000" dirty="0">
                <a:solidFill>
                  <a:schemeClr val="bg1">
                    <a:lumMod val="65000"/>
                  </a:schemeClr>
                </a:solidFill>
                <a:latin typeface="Arial Rounded MT Bold" panose="020F0704030504030204" pitchFamily="34" charset="77"/>
                <a:cs typeface="DejaVu Sans"/>
              </a:rPr>
              <a:t>-­‐ </a:t>
            </a:r>
            <a:r>
              <a:rPr sz="2000" dirty="0">
                <a:solidFill>
                  <a:srgbClr val="92D050"/>
                </a:solidFill>
                <a:latin typeface="Arial Rounded MT Bold" panose="020F0704030504030204" pitchFamily="34" charset="77"/>
                <a:cs typeface="DejaVu Sans"/>
              </a:rPr>
              <a:t>Maternally</a:t>
            </a:r>
            <a:r>
              <a:rPr sz="2000" dirty="0">
                <a:solidFill>
                  <a:schemeClr val="bg1">
                    <a:lumMod val="65000"/>
                  </a:schemeClr>
                </a:solidFill>
                <a:latin typeface="Arial Rounded MT Bold" panose="020F0704030504030204" pitchFamily="34" charset="77"/>
                <a:cs typeface="DejaVu Sans"/>
              </a:rPr>
              <a:t> inherited</a:t>
            </a:r>
          </a:p>
        </p:txBody>
      </p:sp>
      <p:sp>
        <p:nvSpPr>
          <p:cNvPr id="4" name="object 4"/>
          <p:cNvSpPr txBox="1">
            <a:spLocks noGrp="1"/>
          </p:cNvSpPr>
          <p:nvPr>
            <p:ph type="title"/>
          </p:nvPr>
        </p:nvSpPr>
        <p:spPr>
          <a:xfrm>
            <a:off x="1740820" y="133360"/>
            <a:ext cx="6119558"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chemeClr val="accent6">
                    <a:lumMod val="60000"/>
                    <a:lumOff val="40000"/>
                  </a:schemeClr>
                </a:solidFill>
                <a:latin typeface="Arial Rounded MT Bold" panose="020F0704030504030204" pitchFamily="34" charset="77"/>
              </a:rPr>
              <a:t>The Mitochondrial Genome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533400" y="533400"/>
            <a:ext cx="8305801" cy="5601533"/>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pPr algn="ctr"/>
            <a:endParaRPr lang="en-US" dirty="0">
              <a:solidFill>
                <a:schemeClr val="accent6">
                  <a:lumMod val="60000"/>
                  <a:lumOff val="40000"/>
                </a:schemeClr>
              </a:solidFill>
              <a:latin typeface="Arial Rounded MT Bold" panose="020F0704030504030204" pitchFamily="34" charset="77"/>
            </a:endParaRPr>
          </a:p>
          <a:p>
            <a:pPr algn="ctr"/>
            <a:endParaRPr lang="en-US" dirty="0">
              <a:solidFill>
                <a:schemeClr val="accent6">
                  <a:lumMod val="60000"/>
                  <a:lumOff val="40000"/>
                </a:schemeClr>
              </a:solidFill>
              <a:latin typeface="Arial Rounded MT Bold" panose="020F0704030504030204" pitchFamily="34" charset="77"/>
            </a:endParaRPr>
          </a:p>
          <a:p>
            <a:r>
              <a:rPr lang="en-US" dirty="0">
                <a:solidFill>
                  <a:srgbClr val="92D050"/>
                </a:solidFill>
                <a:latin typeface="Arial Rounded MT Bold" panose="020F0704030504030204" pitchFamily="34" charset="77"/>
              </a:rPr>
              <a:t>Discuss, discuss, discuss!</a:t>
            </a:r>
          </a:p>
          <a:p>
            <a:endParaRPr lang="en-US" b="0" dirty="0">
              <a:solidFill>
                <a:schemeClr val="accent5">
                  <a:lumMod val="60000"/>
                  <a:lumOff val="40000"/>
                </a:schemeClr>
              </a:solidFill>
              <a:latin typeface="Arial Rounded MT Bold" panose="020F0704030504030204" pitchFamily="34" charset="77"/>
            </a:endParaRPr>
          </a:p>
          <a:p>
            <a:r>
              <a:rPr lang="en-US" b="0" dirty="0">
                <a:solidFill>
                  <a:schemeClr val="accent5">
                    <a:lumMod val="60000"/>
                    <a:lumOff val="40000"/>
                  </a:schemeClr>
                </a:solidFill>
                <a:latin typeface="Arial Rounded MT Bold" panose="020F0704030504030204" pitchFamily="34" charset="77"/>
              </a:rPr>
              <a:t>We are here to dissect to the best of our possibilities the assigned articles and then use that info to design a project that uses genomic tools to answer and ecological or an evolutionary question.</a:t>
            </a:r>
          </a:p>
          <a:p>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sz="2000" b="0" kern="0" dirty="0">
                <a:solidFill>
                  <a:schemeClr val="accent5">
                    <a:lumMod val="60000"/>
                    <a:lumOff val="40000"/>
                  </a:schemeClr>
                </a:solidFill>
                <a:latin typeface="Arial Rounded MT Bold" panose="020F0704030504030204" pitchFamily="34" charset="77"/>
              </a:rPr>
              <a:t>We are meeting two days:</a:t>
            </a:r>
          </a:p>
          <a:p>
            <a:r>
              <a:rPr lang="en-US" sz="2000" b="0" kern="0" dirty="0">
                <a:solidFill>
                  <a:schemeClr val="accent5">
                    <a:lumMod val="60000"/>
                    <a:lumOff val="40000"/>
                  </a:schemeClr>
                </a:solidFill>
                <a:latin typeface="Arial Rounded MT Bold" panose="020F0704030504030204" pitchFamily="34" charset="77"/>
              </a:rPr>
              <a:t>	on Thursdays we will introduce a new subject (lecture)</a:t>
            </a:r>
          </a:p>
          <a:p>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on</a:t>
            </a:r>
            <a:r>
              <a:rPr lang="en-US" sz="2000" b="0" kern="0" dirty="0">
                <a:solidFill>
                  <a:schemeClr val="accent5">
                    <a:lumMod val="60000"/>
                    <a:lumOff val="40000"/>
                  </a:schemeClr>
                </a:solidFill>
                <a:latin typeface="Arial Rounded MT Bold" panose="020F0704030504030204" pitchFamily="34" charset="77"/>
              </a:rPr>
              <a:t> </a:t>
            </a:r>
            <a:r>
              <a:rPr lang="en-US" sz="2000" b="0" kern="0" dirty="0">
                <a:solidFill>
                  <a:srgbClr val="92D050"/>
                </a:solidFill>
                <a:latin typeface="Arial Rounded MT Bold" panose="020F0704030504030204" pitchFamily="34" charset="77"/>
              </a:rPr>
              <a:t>Tuesdays we will discuss two/three articles related to		that subject</a:t>
            </a: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80601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73956" y="1143000"/>
            <a:ext cx="4702843" cy="465455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62000" y="124022"/>
            <a:ext cx="8072192" cy="566822"/>
          </a:xfrm>
          <a:prstGeom prst="rect">
            <a:avLst/>
          </a:prstGeom>
        </p:spPr>
        <p:txBody>
          <a:bodyPr vert="horz" wrap="square" lIns="0" tIns="12700" rIns="0" bIns="0" rtlCol="0">
            <a:spAutoFit/>
          </a:bodyPr>
          <a:lstStyle/>
          <a:p>
            <a:pPr marL="12700">
              <a:lnSpc>
                <a:spcPct val="100000"/>
              </a:lnSpc>
              <a:spcBef>
                <a:spcPts val="100"/>
              </a:spcBef>
            </a:pPr>
            <a:r>
              <a:rPr sz="3600" b="0" dirty="0">
                <a:solidFill>
                  <a:schemeClr val="accent6">
                    <a:lumMod val="60000"/>
                    <a:lumOff val="40000"/>
                  </a:schemeClr>
                </a:solidFill>
                <a:latin typeface="Arial Rounded MT Bold" panose="020F0704030504030204" pitchFamily="34" charset="77"/>
                <a:cs typeface="Times New Roman"/>
              </a:rPr>
              <a:t>The Chloroplast Genome (plants)</a:t>
            </a:r>
            <a:endParaRPr sz="3600" dirty="0">
              <a:solidFill>
                <a:schemeClr val="accent6">
                  <a:lumMod val="60000"/>
                  <a:lumOff val="40000"/>
                </a:schemeClr>
              </a:solidFill>
              <a:latin typeface="Arial Rounded MT Bold" panose="020F0704030504030204" pitchFamily="34" charset="77"/>
              <a:cs typeface="Times New Roman"/>
            </a:endParaRPr>
          </a:p>
        </p:txBody>
      </p:sp>
      <p:sp>
        <p:nvSpPr>
          <p:cNvPr id="4" name="object 4"/>
          <p:cNvSpPr txBox="1"/>
          <p:nvPr/>
        </p:nvSpPr>
        <p:spPr>
          <a:xfrm>
            <a:off x="5076190" y="990765"/>
            <a:ext cx="3994022" cy="5168851"/>
          </a:xfrm>
          <a:prstGeom prst="rect">
            <a:avLst/>
          </a:prstGeom>
        </p:spPr>
        <p:txBody>
          <a:bodyPr vert="horz" wrap="square" lIns="0" tIns="12700" rIns="0" bIns="0" rtlCol="0">
            <a:spAutoFit/>
          </a:bodyPr>
          <a:lstStyle/>
          <a:p>
            <a:pPr marL="12700">
              <a:lnSpc>
                <a:spcPts val="3110"/>
              </a:lnSpc>
              <a:spcBef>
                <a:spcPts val="100"/>
              </a:spcBef>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Circular</a:t>
            </a:r>
          </a:p>
          <a:p>
            <a:pPr marL="12700" marR="5080" indent="74295">
              <a:lnSpc>
                <a:spcPts val="3100"/>
              </a:lnSpc>
              <a:spcBef>
                <a:spcPts val="110"/>
              </a:spcBef>
            </a:pPr>
            <a:r>
              <a:rPr sz="2200" dirty="0">
                <a:solidFill>
                  <a:schemeClr val="bg1">
                    <a:lumMod val="65000"/>
                  </a:schemeClr>
                </a:solidFill>
                <a:latin typeface="Arial Rounded MT Bold" panose="020F0704030504030204" pitchFamily="34" charset="77"/>
                <a:cs typeface="DejaVu Sans"/>
              </a:rPr>
              <a:t>-­‐ Resembles a reduced  prokaryotic genome in terms  of organization and gene  numbers</a:t>
            </a:r>
          </a:p>
          <a:p>
            <a:pPr marL="86995">
              <a:lnSpc>
                <a:spcPts val="3000"/>
              </a:lnSpc>
            </a:pPr>
            <a:r>
              <a:rPr sz="2200" dirty="0">
                <a:solidFill>
                  <a:schemeClr val="bg1">
                    <a:lumMod val="65000"/>
                  </a:schemeClr>
                </a:solidFill>
                <a:latin typeface="Arial Rounded MT Bold" panose="020F0704030504030204" pitchFamily="34" charset="77"/>
                <a:cs typeface="DejaVu Sans"/>
              </a:rPr>
              <a:t>-­‐ Encodes genes mostly</a:t>
            </a:r>
          </a:p>
          <a:p>
            <a:pPr marL="12700" marR="314960">
              <a:lnSpc>
                <a:spcPts val="3100"/>
              </a:lnSpc>
              <a:spcBef>
                <a:spcPts val="200"/>
              </a:spcBef>
            </a:pPr>
            <a:r>
              <a:rPr sz="2200" dirty="0">
                <a:solidFill>
                  <a:schemeClr val="bg1">
                    <a:lumMod val="65000"/>
                  </a:schemeClr>
                </a:solidFill>
                <a:latin typeface="Arial Rounded MT Bold" panose="020F0704030504030204" pitchFamily="34" charset="77"/>
                <a:cs typeface="DejaVu Sans"/>
              </a:rPr>
              <a:t>involved in </a:t>
            </a:r>
            <a:r>
              <a:rPr sz="2200" dirty="0">
                <a:solidFill>
                  <a:srgbClr val="92D050"/>
                </a:solidFill>
                <a:latin typeface="Arial Rounded MT Bold" panose="020F0704030504030204" pitchFamily="34" charset="77"/>
                <a:cs typeface="DejaVu Sans"/>
              </a:rPr>
              <a:t>photosynthesis</a:t>
            </a:r>
            <a:r>
              <a:rPr sz="2200" dirty="0">
                <a:solidFill>
                  <a:schemeClr val="bg1">
                    <a:lumMod val="65000"/>
                  </a:schemeClr>
                </a:solidFill>
                <a:latin typeface="Arial Rounded MT Bold" panose="020F0704030504030204" pitchFamily="34" charset="77"/>
                <a:cs typeface="DejaVu Sans"/>
              </a:rPr>
              <a:t>  and electron transport</a:t>
            </a:r>
          </a:p>
          <a:p>
            <a:pPr marL="12700" marR="542290">
              <a:lnSpc>
                <a:spcPts val="3100"/>
              </a:lnSpc>
            </a:pPr>
            <a:r>
              <a:rPr sz="2200" dirty="0">
                <a:solidFill>
                  <a:schemeClr val="bg1">
                    <a:lumMod val="65000"/>
                  </a:schemeClr>
                </a:solidFill>
                <a:latin typeface="Arial Rounded MT Bold" panose="020F0704030504030204" pitchFamily="34" charset="77"/>
                <a:cs typeface="DejaVu Sans"/>
              </a:rPr>
              <a:t>-­‐ ‘</a:t>
            </a:r>
            <a:r>
              <a:rPr sz="2200" dirty="0">
                <a:solidFill>
                  <a:srgbClr val="92D050"/>
                </a:solidFill>
                <a:latin typeface="Arial Rounded MT Bold" panose="020F0704030504030204" pitchFamily="34" charset="77"/>
                <a:cs typeface="DejaVu Sans"/>
              </a:rPr>
              <a:t>Maternally</a:t>
            </a:r>
            <a:r>
              <a:rPr sz="2200" dirty="0">
                <a:solidFill>
                  <a:schemeClr val="bg1">
                    <a:lumMod val="65000"/>
                  </a:schemeClr>
                </a:solidFill>
                <a:latin typeface="Arial Rounded MT Bold" panose="020F0704030504030204" pitchFamily="34" charset="77"/>
                <a:cs typeface="DejaVu Sans"/>
              </a:rPr>
              <a:t>’ inherited  (transmitted through the</a:t>
            </a:r>
            <a:r>
              <a:rPr lang="en-US" sz="2200" dirty="0">
                <a:solidFill>
                  <a:schemeClr val="bg1">
                    <a:lumMod val="65000"/>
                  </a:schemeClr>
                </a:solidFill>
                <a:latin typeface="Arial Rounded MT Bold" panose="020F0704030504030204" pitchFamily="34" charset="77"/>
                <a:cs typeface="DejaVu Sans"/>
              </a:rPr>
              <a:t> </a:t>
            </a:r>
            <a:r>
              <a:rPr sz="2200" dirty="0">
                <a:solidFill>
                  <a:schemeClr val="bg1">
                    <a:lumMod val="65000"/>
                  </a:schemeClr>
                </a:solidFill>
                <a:latin typeface="Arial Rounded MT Bold" panose="020F0704030504030204" pitchFamily="34" charset="77"/>
                <a:cs typeface="DejaVu Sans"/>
              </a:rPr>
              <a:t>seed)</a:t>
            </a:r>
            <a:endParaRPr lang="en-US" sz="2200" dirty="0">
              <a:solidFill>
                <a:schemeClr val="bg1">
                  <a:lumMod val="65000"/>
                </a:schemeClr>
              </a:solidFill>
              <a:latin typeface="Arial Rounded MT Bold" panose="020F0704030504030204" pitchFamily="34" charset="77"/>
              <a:cs typeface="DejaVu Sans"/>
            </a:endParaRPr>
          </a:p>
          <a:p>
            <a:pPr marL="12700" marR="542290">
              <a:lnSpc>
                <a:spcPts val="3100"/>
              </a:lnSpc>
            </a:pPr>
            <a:r>
              <a:rPr lang="en-US" sz="2200" dirty="0">
                <a:solidFill>
                  <a:schemeClr val="bg1">
                    <a:lumMod val="65000"/>
                  </a:schemeClr>
                </a:solidFill>
                <a:latin typeface="Arial Rounded MT Bold" panose="020F0704030504030204" pitchFamily="34" charset="77"/>
                <a:cs typeface="DejaVu Sans"/>
              </a:rPr>
              <a:t>--Do not vary much in size</a:t>
            </a:r>
            <a:endParaRPr sz="2200" dirty="0">
              <a:solidFill>
                <a:schemeClr val="bg1">
                  <a:lumMod val="65000"/>
                </a:schemeClr>
              </a:solidFill>
              <a:latin typeface="Arial Rounded MT Bold" panose="020F0704030504030204" pitchFamily="34" charset="77"/>
              <a:cs typeface="DejaVu Sans"/>
            </a:endParaRPr>
          </a:p>
        </p:txBody>
      </p:sp>
      <p:sp>
        <p:nvSpPr>
          <p:cNvPr id="6" name="object 6"/>
          <p:cNvSpPr txBox="1"/>
          <p:nvPr/>
        </p:nvSpPr>
        <p:spPr>
          <a:xfrm>
            <a:off x="73788" y="6019800"/>
            <a:ext cx="4912531" cy="289823"/>
          </a:xfrm>
          <a:prstGeom prst="rect">
            <a:avLst/>
          </a:prstGeom>
        </p:spPr>
        <p:txBody>
          <a:bodyPr vert="horz" wrap="square" lIns="0" tIns="12700" rIns="0" bIns="0" rtlCol="0">
            <a:spAutoFit/>
          </a:bodyPr>
          <a:lstStyle/>
          <a:p>
            <a:pPr marL="12700">
              <a:lnSpc>
                <a:spcPct val="100000"/>
              </a:lnSpc>
              <a:spcBef>
                <a:spcPts val="100"/>
              </a:spcBef>
              <a:tabLst>
                <a:tab pos="2050414" algn="l"/>
              </a:tabLst>
            </a:pPr>
            <a:r>
              <a:rPr sz="1800" b="1" dirty="0">
                <a:solidFill>
                  <a:schemeClr val="accent3">
                    <a:lumMod val="40000"/>
                    <a:lumOff val="60000"/>
                  </a:schemeClr>
                </a:solidFill>
                <a:latin typeface="DejaVu Sans"/>
                <a:cs typeface="DejaVu Sans"/>
              </a:rPr>
              <a:t>Marchantia (moss)</a:t>
            </a:r>
            <a:r>
              <a:rPr lang="en-US" sz="1800" b="1" dirty="0">
                <a:solidFill>
                  <a:schemeClr val="accent3">
                    <a:lumMod val="40000"/>
                    <a:lumOff val="60000"/>
                  </a:schemeClr>
                </a:solidFill>
                <a:latin typeface="DejaVu Sans"/>
                <a:cs typeface="DejaVu Sans"/>
              </a:rPr>
              <a:t> </a:t>
            </a:r>
            <a:r>
              <a:rPr sz="1800" b="1" dirty="0" err="1">
                <a:solidFill>
                  <a:schemeClr val="accent3">
                    <a:lumMod val="40000"/>
                    <a:lumOff val="60000"/>
                  </a:schemeClr>
                </a:solidFill>
                <a:latin typeface="DejaVu Sans"/>
                <a:cs typeface="DejaVu Sans"/>
              </a:rPr>
              <a:t>CpDNA</a:t>
            </a:r>
            <a:r>
              <a:rPr sz="1800" b="1" dirty="0">
                <a:solidFill>
                  <a:schemeClr val="accent3">
                    <a:lumMod val="40000"/>
                    <a:lumOff val="60000"/>
                  </a:schemeClr>
                </a:solidFill>
                <a:latin typeface="DejaVu Sans"/>
                <a:cs typeface="DejaVu Sans"/>
              </a:rPr>
              <a:t> 121 kb</a:t>
            </a:r>
            <a:endParaRPr sz="1800" dirty="0">
              <a:solidFill>
                <a:schemeClr val="accent3">
                  <a:lumMod val="40000"/>
                  <a:lumOff val="60000"/>
                </a:schemeClr>
              </a:solidFill>
              <a:latin typeface="DejaVu Sans"/>
              <a:cs typeface="DejaVu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90" name="Text Box 6">
            <a:extLst>
              <a:ext uri="{FF2B5EF4-FFF2-40B4-BE49-F238E27FC236}">
                <a16:creationId xmlns:a16="http://schemas.microsoft.com/office/drawing/2014/main" id="{50DD3E2D-D76D-DF43-8566-F126BD73A76A}"/>
              </a:ext>
            </a:extLst>
          </p:cNvPr>
          <p:cNvSpPr txBox="1">
            <a:spLocks noChangeArrowheads="1"/>
          </p:cNvSpPr>
          <p:nvPr/>
        </p:nvSpPr>
        <p:spPr bwMode="auto">
          <a:xfrm>
            <a:off x="1219200" y="381000"/>
            <a:ext cx="6934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dirty="0">
                <a:solidFill>
                  <a:schemeClr val="accent1">
                    <a:lumMod val="75000"/>
                  </a:schemeClr>
                </a:solidFill>
                <a:latin typeface="Arial Rounded MT Bold" panose="020F0704030504030204" pitchFamily="34" charset="77"/>
              </a:rPr>
              <a:t>EUKARYOTE NUCLEAR GENOME</a:t>
            </a:r>
          </a:p>
        </p:txBody>
      </p:sp>
      <p:sp>
        <p:nvSpPr>
          <p:cNvPr id="16391" name="Text Box 7">
            <a:extLst>
              <a:ext uri="{FF2B5EF4-FFF2-40B4-BE49-F238E27FC236}">
                <a16:creationId xmlns:a16="http://schemas.microsoft.com/office/drawing/2014/main" id="{EEE4BE23-C938-164F-8C39-6FC854721DFB}"/>
              </a:ext>
            </a:extLst>
          </p:cNvPr>
          <p:cNvSpPr txBox="1">
            <a:spLocks noChangeArrowheads="1"/>
          </p:cNvSpPr>
          <p:nvPr/>
        </p:nvSpPr>
        <p:spPr bwMode="auto">
          <a:xfrm>
            <a:off x="0" y="6574150"/>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dirty="0"/>
              <a:t>from T.A. Brown, </a:t>
            </a:r>
            <a:r>
              <a:rPr lang="en-US" altLang="en-US" sz="1600" i="1" dirty="0"/>
              <a:t>Genomes 2</a:t>
            </a:r>
            <a:r>
              <a:rPr lang="en-US" altLang="en-US" sz="1600" i="1" baseline="30000" dirty="0"/>
              <a:t>nd</a:t>
            </a:r>
            <a:r>
              <a:rPr lang="en-US" altLang="en-US" sz="1600" i="1" dirty="0"/>
              <a:t> Ed.</a:t>
            </a:r>
          </a:p>
        </p:txBody>
      </p:sp>
      <p:pic>
        <p:nvPicPr>
          <p:cNvPr id="8" name="Picture 7">
            <a:extLst>
              <a:ext uri="{FF2B5EF4-FFF2-40B4-BE49-F238E27FC236}">
                <a16:creationId xmlns:a16="http://schemas.microsoft.com/office/drawing/2014/main" id="{D3AEF8EA-0A3A-F846-BEAE-6A25D07A6CFE}"/>
              </a:ext>
            </a:extLst>
          </p:cNvPr>
          <p:cNvPicPr>
            <a:picLocks noChangeAspect="1"/>
          </p:cNvPicPr>
          <p:nvPr/>
        </p:nvPicPr>
        <p:blipFill>
          <a:blip r:embed="rId2"/>
          <a:stretch>
            <a:fillRect/>
          </a:stretch>
        </p:blipFill>
        <p:spPr>
          <a:xfrm>
            <a:off x="1828800" y="1676400"/>
            <a:ext cx="5867400" cy="4166704"/>
          </a:xfrm>
          <a:prstGeom prst="rect">
            <a:avLst/>
          </a:prstGeom>
        </p:spPr>
      </p:pic>
    </p:spTree>
    <p:extLst>
      <p:ext uri="{BB962C8B-B14F-4D97-AF65-F5344CB8AC3E}">
        <p14:creationId xmlns:p14="http://schemas.microsoft.com/office/powerpoint/2010/main" val="175825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C1F2764F-CB82-724F-9859-999242246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4200"/>
            <a:ext cx="91440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190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304800" y="1524000"/>
            <a:ext cx="8763000" cy="4468659"/>
          </a:xfrm>
          <a:prstGeom prst="rect">
            <a:avLst/>
          </a:prstGeom>
        </p:spPr>
        <p:txBody>
          <a:bodyPr vert="horz" wrap="square" lIns="0" tIns="37465" rIns="0" bIns="0" rtlCol="0">
            <a:spAutoFit/>
          </a:bodyPr>
          <a:lstStyle/>
          <a:p>
            <a:pPr marL="12700">
              <a:lnSpc>
                <a:spcPct val="100000"/>
              </a:lnSpc>
              <a:spcBef>
                <a:spcPts val="295"/>
              </a:spcBef>
            </a:pP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a:t>
            </a:r>
          </a:p>
          <a:p>
            <a:pPr marL="469900">
              <a:lnSpc>
                <a:spcPct val="100000"/>
              </a:lnSpc>
              <a:spcBef>
                <a:spcPts val="195"/>
              </a:spcBef>
            </a:pPr>
            <a:r>
              <a:rPr sz="2400" i="1" spc="-15" dirty="0">
                <a:solidFill>
                  <a:srgbClr val="92D050"/>
                </a:solidFill>
                <a:latin typeface="Arial Rounded MT Bold" panose="020F0704030504030204" pitchFamily="34" charset="77"/>
                <a:cs typeface="Times New Roman"/>
              </a:rPr>
              <a:t>introns</a:t>
            </a:r>
            <a:endParaRPr sz="2400" dirty="0">
              <a:solidFill>
                <a:srgbClr val="92D050"/>
              </a:solidFill>
              <a:latin typeface="Arial Rounded MT Bold" panose="020F0704030504030204" pitchFamily="34" charset="77"/>
              <a:cs typeface="Times New Roman"/>
            </a:endParaRPr>
          </a:p>
          <a:p>
            <a:pPr marL="469900" marR="4272915">
              <a:lnSpc>
                <a:spcPct val="109400"/>
              </a:lnSpc>
              <a:spcBef>
                <a:spcPts val="50"/>
              </a:spcBef>
            </a:pPr>
            <a:r>
              <a:rPr sz="2400" i="1" spc="-15" dirty="0">
                <a:solidFill>
                  <a:schemeClr val="bg1">
                    <a:lumMod val="65000"/>
                  </a:schemeClr>
                </a:solidFill>
                <a:latin typeface="Arial Rounded MT Bold" panose="020F0704030504030204" pitchFamily="34" charset="77"/>
                <a:cs typeface="Times New Roman"/>
              </a:rPr>
              <a:t>intergenic regions  </a:t>
            </a:r>
            <a:r>
              <a:rPr sz="2400" i="1" spc="-15" dirty="0">
                <a:solidFill>
                  <a:srgbClr val="92D050"/>
                </a:solidFill>
                <a:latin typeface="Arial Rounded MT Bold" panose="020F0704030504030204" pitchFamily="34" charset="77"/>
                <a:cs typeface="Times New Roman"/>
              </a:rPr>
              <a:t>centromeric regions  </a:t>
            </a:r>
            <a:r>
              <a:rPr sz="2400" i="1" spc="-5" dirty="0">
                <a:solidFill>
                  <a:schemeClr val="bg1">
                    <a:lumMod val="65000"/>
                  </a:schemeClr>
                </a:solidFill>
                <a:latin typeface="Arial Rounded MT Bold" panose="020F0704030504030204" pitchFamily="34" charset="77"/>
                <a:cs typeface="Times New Roman"/>
              </a:rPr>
              <a:t>telomeric</a:t>
            </a:r>
            <a:r>
              <a:rPr sz="2400" i="1" spc="-20" dirty="0">
                <a:solidFill>
                  <a:schemeClr val="bg1">
                    <a:lumMod val="65000"/>
                  </a:schemeClr>
                </a:solidFill>
                <a:latin typeface="Arial Rounded MT Bold" panose="020F0704030504030204" pitchFamily="34" charset="77"/>
                <a:cs typeface="Times New Roman"/>
              </a:rPr>
              <a:t> </a:t>
            </a:r>
            <a:r>
              <a:rPr sz="2400" i="1" spc="-15" dirty="0">
                <a:solidFill>
                  <a:schemeClr val="bg1">
                    <a:lumMod val="65000"/>
                  </a:schemeClr>
                </a:solidFill>
                <a:latin typeface="Arial Rounded MT Bold" panose="020F0704030504030204" pitchFamily="34" charset="77"/>
                <a:cs typeface="Times New Roman"/>
              </a:rPr>
              <a:t>regions</a:t>
            </a:r>
            <a:endParaRPr sz="2400" dirty="0">
              <a:solidFill>
                <a:schemeClr val="bg1">
                  <a:lumMod val="65000"/>
                </a:schemeClr>
              </a:solidFill>
              <a:latin typeface="Arial Rounded MT Bold" panose="020F0704030504030204" pitchFamily="34" charset="77"/>
              <a:cs typeface="Times New Roman"/>
            </a:endParaRPr>
          </a:p>
          <a:p>
            <a:pPr marL="241300" marR="220979" indent="-228600">
              <a:lnSpc>
                <a:spcPct val="111100"/>
              </a:lnSpc>
            </a:pPr>
            <a:r>
              <a:rPr sz="2400" dirty="0">
                <a:solidFill>
                  <a:schemeClr val="bg1">
                    <a:lumMod val="65000"/>
                  </a:schemeClr>
                </a:solidFill>
                <a:latin typeface="Arial Rounded MT Bold" panose="020F0704030504030204" pitchFamily="34" charset="77"/>
                <a:cs typeface="Times New Roman"/>
              </a:rPr>
              <a:t>– Most </a:t>
            </a:r>
            <a:r>
              <a:rPr sz="2400" spc="-5" dirty="0">
                <a:solidFill>
                  <a:schemeClr val="bg1">
                    <a:lumMod val="65000"/>
                  </a:schemeClr>
                </a:solidFill>
                <a:latin typeface="Arial Rounded MT Bold" panose="020F0704030504030204" pitchFamily="34" charset="77"/>
                <a:cs typeface="Times New Roman"/>
              </a:rPr>
              <a:t>non-coding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is formed </a:t>
            </a:r>
            <a:r>
              <a:rPr sz="2400" dirty="0">
                <a:solidFill>
                  <a:schemeClr val="bg1">
                    <a:lumMod val="65000"/>
                  </a:schemeClr>
                </a:solidFill>
                <a:latin typeface="Arial Rounded MT Bold" panose="020F0704030504030204" pitchFamily="34" charset="77"/>
                <a:cs typeface="Times New Roman"/>
              </a:rPr>
              <a:t>by </a:t>
            </a:r>
            <a:r>
              <a:rPr sz="2400" spc="-5" dirty="0">
                <a:solidFill>
                  <a:schemeClr val="bg1">
                    <a:lumMod val="65000"/>
                  </a:schemeClr>
                </a:solidFill>
                <a:latin typeface="Arial Rounded MT Bold" panose="020F0704030504030204" pitchFamily="34" charset="77"/>
                <a:cs typeface="Times New Roman"/>
              </a:rPr>
              <a:t>identical </a:t>
            </a:r>
            <a:r>
              <a:rPr sz="2400" dirty="0">
                <a:solidFill>
                  <a:schemeClr val="bg1">
                    <a:lumMod val="65000"/>
                  </a:schemeClr>
                </a:solidFill>
                <a:latin typeface="Arial Rounded MT Bold" panose="020F0704030504030204" pitchFamily="34" charset="77"/>
                <a:cs typeface="Times New Roman"/>
              </a:rPr>
              <a:t>or</a:t>
            </a:r>
            <a:r>
              <a:rPr sz="2400" spc="-130"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nearly  identical repeated units (repetitive</a:t>
            </a:r>
            <a:r>
              <a:rPr sz="2400" dirty="0">
                <a:solidFill>
                  <a:schemeClr val="bg1">
                    <a:lumMod val="65000"/>
                  </a:schemeClr>
                </a:solidFill>
                <a:latin typeface="Arial Rounded MT Bold" panose="020F0704030504030204" pitchFamily="34" charset="77"/>
                <a:cs typeface="Times New Roman"/>
              </a:rPr>
              <a:t> DNA)</a:t>
            </a:r>
          </a:p>
          <a:p>
            <a:pPr marL="189865" indent="-177165">
              <a:lnSpc>
                <a:spcPct val="100000"/>
              </a:lnSpc>
              <a:spcBef>
                <a:spcPts val="320"/>
              </a:spcBef>
              <a:buChar char="-"/>
              <a:tabLst>
                <a:tab pos="190500" algn="l"/>
              </a:tabLst>
            </a:pPr>
            <a:r>
              <a:rPr lang="en-US" sz="2400" spc="-5" dirty="0">
                <a:solidFill>
                  <a:schemeClr val="bg1">
                    <a:lumMod val="65000"/>
                  </a:schemeClr>
                </a:solidFill>
                <a:latin typeface="Arial Rounded MT Bold" panose="020F0704030504030204" pitchFamily="34" charset="77"/>
                <a:cs typeface="Times New Roman"/>
              </a:rPr>
              <a:t>T</a:t>
            </a:r>
            <a:r>
              <a:rPr sz="2400" spc="-5" dirty="0">
                <a:solidFill>
                  <a:schemeClr val="bg1">
                    <a:lumMod val="65000"/>
                  </a:schemeClr>
                </a:solidFill>
                <a:latin typeface="Arial Rounded MT Bold" panose="020F0704030504030204" pitchFamily="34" charset="77"/>
                <a:cs typeface="Times New Roman"/>
              </a:rPr>
              <a:t>wo types </a:t>
            </a:r>
            <a:r>
              <a:rPr sz="2400" dirty="0">
                <a:solidFill>
                  <a:schemeClr val="bg1">
                    <a:lumMod val="65000"/>
                  </a:schemeClr>
                </a:solidFill>
                <a:latin typeface="Arial Rounded MT Bold" panose="020F0704030504030204" pitchFamily="34" charset="77"/>
                <a:cs typeface="Times New Roman"/>
              </a:rPr>
              <a:t>of </a:t>
            </a:r>
            <a:r>
              <a:rPr sz="2400" spc="-5" dirty="0">
                <a:solidFill>
                  <a:schemeClr val="bg1">
                    <a:lumMod val="65000"/>
                  </a:schemeClr>
                </a:solidFill>
                <a:latin typeface="Arial Rounded MT Bold" panose="020F0704030504030204" pitchFamily="34" charset="77"/>
                <a:cs typeface="Times New Roman"/>
              </a:rPr>
              <a:t>repetitive</a:t>
            </a:r>
            <a:r>
              <a:rPr sz="2400" dirty="0">
                <a:solidFill>
                  <a:schemeClr val="bg1">
                    <a:lumMod val="65000"/>
                  </a:schemeClr>
                </a:solidFill>
                <a:latin typeface="Arial Rounded MT Bold" panose="020F0704030504030204" pitchFamily="34" charset="77"/>
                <a:cs typeface="Times New Roman"/>
              </a:rPr>
              <a:t> DNA:</a:t>
            </a:r>
          </a:p>
          <a:p>
            <a:pPr marL="698500" marR="396240" lvl="1" indent="-228600">
              <a:lnSpc>
                <a:spcPts val="3200"/>
              </a:lnSpc>
              <a:spcBef>
                <a:spcPts val="60"/>
              </a:spcBef>
              <a:buChar char="•"/>
              <a:tabLst>
                <a:tab pos="647700" algn="l"/>
              </a:tabLst>
            </a:pPr>
            <a:r>
              <a:rPr sz="2400" spc="-30" dirty="0">
                <a:solidFill>
                  <a:schemeClr val="bg1">
                    <a:lumMod val="65000"/>
                  </a:schemeClr>
                </a:solidFill>
                <a:latin typeface="Arial Rounded MT Bold" panose="020F0704030504030204" pitchFamily="34" charset="77"/>
                <a:cs typeface="Times New Roman"/>
              </a:rPr>
              <a:t>Tandem </a:t>
            </a:r>
            <a:r>
              <a:rPr sz="2400" spc="-5" dirty="0">
                <a:solidFill>
                  <a:schemeClr val="bg1">
                    <a:lumMod val="65000"/>
                  </a:schemeClr>
                </a:solidFill>
                <a:latin typeface="Arial Rounded MT Bold" panose="020F0704030504030204" pitchFamily="34" charset="77"/>
                <a:cs typeface="Times New Roman"/>
              </a:rPr>
              <a:t>repeats (e.g. satellite </a:t>
            </a:r>
            <a:r>
              <a:rPr sz="2400" dirty="0">
                <a:solidFill>
                  <a:schemeClr val="bg1">
                    <a:lumMod val="65000"/>
                  </a:schemeClr>
                </a:solidFill>
                <a:latin typeface="Arial Rounded MT Bold" panose="020F0704030504030204" pitchFamily="34" charset="77"/>
                <a:cs typeface="Times New Roman"/>
              </a:rPr>
              <a:t>DNA </a:t>
            </a:r>
            <a:r>
              <a:rPr sz="2400" spc="-5" dirty="0">
                <a:solidFill>
                  <a:schemeClr val="bg1">
                    <a:lumMod val="65000"/>
                  </a:schemeClr>
                </a:solidFill>
                <a:latin typeface="Arial Rounded MT Bold" panose="020F0704030504030204" pitchFamily="34" charset="77"/>
                <a:cs typeface="Times New Roman"/>
              </a:rPr>
              <a:t>at centromeres  and telomeric repeats at</a:t>
            </a:r>
            <a:r>
              <a:rPr sz="2400" spc="5" dirty="0">
                <a:solidFill>
                  <a:schemeClr val="bg1">
                    <a:lumMod val="65000"/>
                  </a:schemeClr>
                </a:solidFill>
                <a:latin typeface="Arial Rounded MT Bold" panose="020F0704030504030204" pitchFamily="34" charset="77"/>
                <a:cs typeface="Times New Roman"/>
              </a:rPr>
              <a:t> </a:t>
            </a:r>
            <a:r>
              <a:rPr sz="2400" spc="-5" dirty="0">
                <a:solidFill>
                  <a:schemeClr val="bg1">
                    <a:lumMod val="65000"/>
                  </a:schemeClr>
                </a:solidFill>
                <a:latin typeface="Arial Rounded MT Bold" panose="020F0704030504030204" pitchFamily="34" charset="77"/>
                <a:cs typeface="Times New Roman"/>
              </a:rPr>
              <a:t>telomeres)</a:t>
            </a:r>
            <a:endParaRPr sz="2400" dirty="0">
              <a:solidFill>
                <a:schemeClr val="bg1">
                  <a:lumMod val="65000"/>
                </a:schemeClr>
              </a:solidFill>
              <a:latin typeface="Arial Rounded MT Bold" panose="020F0704030504030204" pitchFamily="34" charset="77"/>
              <a:cs typeface="Times New Roman"/>
            </a:endParaRPr>
          </a:p>
          <a:p>
            <a:pPr marL="469900" marR="5080" lvl="1">
              <a:lnSpc>
                <a:spcPts val="2520"/>
              </a:lnSpc>
              <a:spcBef>
                <a:spcPts val="545"/>
              </a:spcBef>
              <a:buChar char="•"/>
              <a:tabLst>
                <a:tab pos="653415" algn="l"/>
              </a:tabLst>
            </a:pPr>
            <a:r>
              <a:rPr sz="2400" spc="-5" dirty="0">
                <a:solidFill>
                  <a:schemeClr val="bg1">
                    <a:lumMod val="65000"/>
                  </a:schemeClr>
                </a:solidFill>
                <a:latin typeface="Arial Rounded MT Bold" panose="020F0704030504030204" pitchFamily="34" charset="77"/>
                <a:cs typeface="Times New Roman"/>
              </a:rPr>
              <a:t>Interspersed repeats (mostly transposable elements</a:t>
            </a:r>
            <a:r>
              <a:rPr lang="en-US" sz="2400" spc="-5" dirty="0">
                <a:solidFill>
                  <a:schemeClr val="bg1">
                    <a:lumMod val="65000"/>
                  </a:schemeClr>
                </a:solidFill>
                <a:latin typeface="Arial Rounded MT Bold" panose="020F0704030504030204" pitchFamily="34" charset="77"/>
                <a:cs typeface="Times New Roman"/>
              </a:rPr>
              <a:t>)</a:t>
            </a:r>
            <a:endParaRPr sz="2400" dirty="0">
              <a:solidFill>
                <a:schemeClr val="bg1">
                  <a:lumMod val="65000"/>
                </a:schemeClr>
              </a:solidFill>
              <a:latin typeface="Arial Rounded MT Bold" panose="020F0704030504030204" pitchFamily="34" charset="77"/>
              <a:cs typeface="Times New Roman"/>
            </a:endParaRPr>
          </a:p>
        </p:txBody>
      </p:sp>
      <p:sp>
        <p:nvSpPr>
          <p:cNvPr id="3" name="object 3"/>
          <p:cNvSpPr txBox="1">
            <a:spLocks noGrp="1"/>
          </p:cNvSpPr>
          <p:nvPr>
            <p:ph type="title"/>
          </p:nvPr>
        </p:nvSpPr>
        <p:spPr>
          <a:xfrm>
            <a:off x="456565" y="470689"/>
            <a:ext cx="8611235" cy="443711"/>
          </a:xfrm>
          <a:prstGeom prst="rect">
            <a:avLst/>
          </a:prstGeom>
        </p:spPr>
        <p:txBody>
          <a:bodyPr vert="horz" wrap="square" lIns="0" tIns="12700" rIns="0" bIns="0" rtlCol="0">
            <a:spAutoFit/>
          </a:bodyPr>
          <a:lstStyle/>
          <a:p>
            <a:pPr marL="12700">
              <a:lnSpc>
                <a:spcPct val="100000"/>
              </a:lnSpc>
              <a:spcBef>
                <a:spcPts val="100"/>
              </a:spcBef>
            </a:pPr>
            <a:r>
              <a:rPr sz="2800" b="0" spc="-150" dirty="0">
                <a:solidFill>
                  <a:schemeClr val="accent6">
                    <a:lumMod val="60000"/>
                    <a:lumOff val="40000"/>
                  </a:schemeClr>
                </a:solidFill>
                <a:latin typeface="Arial Rounded MT Bold" panose="020F0704030504030204" pitchFamily="34" charset="77"/>
              </a:rPr>
              <a:t>The non-­‐coding DNA of eukaryotic nuclear genomes</a:t>
            </a:r>
            <a:endParaRPr sz="2800" spc="-150" dirty="0">
              <a:solidFill>
                <a:schemeClr val="accent6">
                  <a:lumMod val="60000"/>
                  <a:lumOff val="40000"/>
                </a:schemeClr>
              </a:solidFill>
              <a:latin typeface="Arial Rounded MT Bold" panose="020F0704030504030204" pitchFamily="34" charset="7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96" name="Group 8">
            <a:extLst>
              <a:ext uri="{FF2B5EF4-FFF2-40B4-BE49-F238E27FC236}">
                <a16:creationId xmlns:a16="http://schemas.microsoft.com/office/drawing/2014/main" id="{C2F8B4CA-0327-BA46-83CA-C3200F60B0B4}"/>
              </a:ext>
            </a:extLst>
          </p:cNvPr>
          <p:cNvGrpSpPr>
            <a:grpSpLocks/>
          </p:cNvGrpSpPr>
          <p:nvPr/>
        </p:nvGrpSpPr>
        <p:grpSpPr bwMode="auto">
          <a:xfrm>
            <a:off x="1600200" y="0"/>
            <a:ext cx="7543800" cy="6858000"/>
            <a:chOff x="1008" y="0"/>
            <a:chExt cx="4752" cy="4320"/>
          </a:xfrm>
        </p:grpSpPr>
        <p:pic>
          <p:nvPicPr>
            <p:cNvPr id="12293" name="Picture 5" descr="ch1f14">
              <a:extLst>
                <a:ext uri="{FF2B5EF4-FFF2-40B4-BE49-F238E27FC236}">
                  <a16:creationId xmlns:a16="http://schemas.microsoft.com/office/drawing/2014/main" id="{9CEA314B-89F3-0C45-BC13-5D0F8EA7D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 y="0"/>
              <a:ext cx="4752" cy="431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ch1f14">
              <a:extLst>
                <a:ext uri="{FF2B5EF4-FFF2-40B4-BE49-F238E27FC236}">
                  <a16:creationId xmlns:a16="http://schemas.microsoft.com/office/drawing/2014/main" id="{F83A93E0-6F8A-8542-801F-06345DB99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0167" r="18182"/>
            <a:stretch>
              <a:fillRect/>
            </a:stretch>
          </p:blipFill>
          <p:spPr bwMode="auto">
            <a:xfrm>
              <a:off x="1872" y="3456"/>
              <a:ext cx="3888" cy="855"/>
            </a:xfrm>
            <a:prstGeom prst="rect">
              <a:avLst/>
            </a:prstGeom>
            <a:noFill/>
            <a:extLst>
              <a:ext uri="{909E8E84-426E-40DD-AFC4-6F175D3DCCD1}">
                <a14:hiddenFill xmlns:a14="http://schemas.microsoft.com/office/drawing/2010/main">
                  <a:solidFill>
                    <a:srgbClr val="FFFFFF"/>
                  </a:solidFill>
                </a14:hiddenFill>
              </a:ext>
            </a:extLst>
          </p:spPr>
        </p:pic>
        <p:sp>
          <p:nvSpPr>
            <p:cNvPr id="12295" name="Rectangle 7">
              <a:extLst>
                <a:ext uri="{FF2B5EF4-FFF2-40B4-BE49-F238E27FC236}">
                  <a16:creationId xmlns:a16="http://schemas.microsoft.com/office/drawing/2014/main" id="{46D3A451-B931-C142-9BC8-052991596C1F}"/>
                </a:ext>
              </a:extLst>
            </p:cNvPr>
            <p:cNvSpPr>
              <a:spLocks noChangeArrowheads="1"/>
            </p:cNvSpPr>
            <p:nvPr/>
          </p:nvSpPr>
          <p:spPr bwMode="auto">
            <a:xfrm>
              <a:off x="1584" y="3456"/>
              <a:ext cx="528" cy="8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297" name="Text Box 9">
            <a:extLst>
              <a:ext uri="{FF2B5EF4-FFF2-40B4-BE49-F238E27FC236}">
                <a16:creationId xmlns:a16="http://schemas.microsoft.com/office/drawing/2014/main" id="{F9AD8F5B-CB55-2D4E-B0B6-D4B1F3BB9DB5}"/>
              </a:ext>
            </a:extLst>
          </p:cNvPr>
          <p:cNvSpPr txBox="1">
            <a:spLocks noChangeArrowheads="1"/>
          </p:cNvSpPr>
          <p:nvPr/>
        </p:nvSpPr>
        <p:spPr bwMode="auto">
          <a:xfrm>
            <a:off x="136525" y="5638800"/>
            <a:ext cx="39782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50-kb segment of the human b T-cell receptor locus on chromosome 7 </a:t>
            </a:r>
          </a:p>
        </p:txBody>
      </p:sp>
      <p:sp>
        <p:nvSpPr>
          <p:cNvPr id="12298" name="Text Box 10">
            <a:extLst>
              <a:ext uri="{FF2B5EF4-FFF2-40B4-BE49-F238E27FC236}">
                <a16:creationId xmlns:a16="http://schemas.microsoft.com/office/drawing/2014/main" id="{816C1F29-3CD4-094E-9E97-23774E3D0644}"/>
              </a:ext>
            </a:extLst>
          </p:cNvPr>
          <p:cNvSpPr txBox="1">
            <a:spLocks noChangeArrowheads="1"/>
          </p:cNvSpPr>
          <p:nvPr/>
        </p:nvSpPr>
        <p:spPr bwMode="auto">
          <a:xfrm>
            <a:off x="76200" y="6424613"/>
            <a:ext cx="33369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T.A. Brown, </a:t>
            </a:r>
            <a:r>
              <a:rPr lang="en-US" altLang="en-US" sz="1600" i="1"/>
              <a:t>Genomes 2</a:t>
            </a:r>
            <a:r>
              <a:rPr lang="en-US" altLang="en-US" sz="1600" i="1" baseline="30000"/>
              <a:t>nd</a:t>
            </a:r>
            <a:r>
              <a:rPr lang="en-US" altLang="en-US" sz="1600" i="1"/>
              <a:t> Ed.</a:t>
            </a:r>
          </a:p>
        </p:txBody>
      </p:sp>
    </p:spTree>
    <p:extLst>
      <p:ext uri="{BB962C8B-B14F-4D97-AF65-F5344CB8AC3E}">
        <p14:creationId xmlns:p14="http://schemas.microsoft.com/office/powerpoint/2010/main" val="215678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F118B9-5D91-2540-828B-B785F474DA55}"/>
              </a:ext>
            </a:extLst>
          </p:cNvPr>
          <p:cNvPicPr>
            <a:picLocks noChangeAspect="1"/>
          </p:cNvPicPr>
          <p:nvPr/>
        </p:nvPicPr>
        <p:blipFill>
          <a:blip r:embed="rId2"/>
          <a:stretch>
            <a:fillRect/>
          </a:stretch>
        </p:blipFill>
        <p:spPr>
          <a:xfrm>
            <a:off x="3932223" y="573087"/>
            <a:ext cx="5159144" cy="3142035"/>
          </a:xfrm>
          <a:prstGeom prst="rect">
            <a:avLst/>
          </a:prstGeom>
        </p:spPr>
      </p:pic>
      <p:sp>
        <p:nvSpPr>
          <p:cNvPr id="27651" name="Text Box 3">
            <a:extLst>
              <a:ext uri="{FF2B5EF4-FFF2-40B4-BE49-F238E27FC236}">
                <a16:creationId xmlns:a16="http://schemas.microsoft.com/office/drawing/2014/main" id="{A3250E00-3850-AF42-9A82-5229B60E8462}"/>
              </a:ext>
            </a:extLst>
          </p:cNvPr>
          <p:cNvSpPr txBox="1">
            <a:spLocks noChangeArrowheads="1"/>
          </p:cNvSpPr>
          <p:nvPr/>
        </p:nvSpPr>
        <p:spPr bwMode="auto">
          <a:xfrm>
            <a:off x="288925" y="0"/>
            <a:ext cx="66548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1">
                    <a:lumMod val="75000"/>
                  </a:schemeClr>
                </a:solidFill>
                <a:latin typeface="Arial Rounded MT Bold" panose="020F0704030504030204" pitchFamily="34" charset="77"/>
              </a:rPr>
              <a:t>GENE CONTENT of EUKARYOTIC GENOME</a:t>
            </a:r>
          </a:p>
        </p:txBody>
      </p:sp>
      <p:pic>
        <p:nvPicPr>
          <p:cNvPr id="27652" name="Picture 4" descr="ch1f18">
            <a:extLst>
              <a:ext uri="{FF2B5EF4-FFF2-40B4-BE49-F238E27FC236}">
                <a16:creationId xmlns:a16="http://schemas.microsoft.com/office/drawing/2014/main" id="{25FA8269-42D7-4E49-AB39-E5D111414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532" y="3826544"/>
            <a:ext cx="3257746" cy="3026989"/>
          </a:xfrm>
          <a:prstGeom prst="rect">
            <a:avLst/>
          </a:prstGeom>
          <a:noFill/>
          <a:extLst>
            <a:ext uri="{909E8E84-426E-40DD-AFC4-6F175D3DCCD1}">
              <a14:hiddenFill xmlns:a14="http://schemas.microsoft.com/office/drawing/2010/main">
                <a:solidFill>
                  <a:srgbClr val="FFFFFF"/>
                </a:solidFill>
              </a14:hiddenFill>
            </a:ext>
          </a:extLst>
        </p:spPr>
      </p:pic>
      <p:sp>
        <p:nvSpPr>
          <p:cNvPr id="27654" name="Text Box 6">
            <a:extLst>
              <a:ext uri="{FF2B5EF4-FFF2-40B4-BE49-F238E27FC236}">
                <a16:creationId xmlns:a16="http://schemas.microsoft.com/office/drawing/2014/main" id="{65E44F27-68C9-D145-AA14-D0877199849C}"/>
              </a:ext>
            </a:extLst>
          </p:cNvPr>
          <p:cNvSpPr txBox="1">
            <a:spLocks noChangeArrowheads="1"/>
          </p:cNvSpPr>
          <p:nvPr/>
        </p:nvSpPr>
        <p:spPr bwMode="auto">
          <a:xfrm>
            <a:off x="37707" y="3599344"/>
            <a:ext cx="4267200" cy="348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Categorization of the identified human protein-coding genes</a:t>
            </a:r>
            <a:r>
              <a:rPr lang="en-US" altLang="en-US" dirty="0"/>
              <a:t>. </a:t>
            </a:r>
          </a:p>
          <a:p>
            <a:pPr>
              <a:spcBef>
                <a:spcPct val="50000"/>
              </a:spcBef>
            </a:pPr>
            <a:r>
              <a:rPr lang="en-US" altLang="en-US" dirty="0">
                <a:sym typeface="Wingdings" pitchFamily="2" charset="2"/>
              </a:rPr>
              <a:t> </a:t>
            </a:r>
            <a:r>
              <a:rPr lang="en-US" altLang="en-US" dirty="0"/>
              <a:t>omits ~ 13 000 genes whose functions are not yet known. </a:t>
            </a:r>
          </a:p>
          <a:p>
            <a:pPr>
              <a:spcBef>
                <a:spcPct val="50000"/>
              </a:spcBef>
            </a:pPr>
            <a:r>
              <a:rPr lang="en-US" altLang="en-US" dirty="0">
                <a:sym typeface="Wingdings" pitchFamily="2" charset="2"/>
              </a:rPr>
              <a:t></a:t>
            </a:r>
            <a:r>
              <a:rPr lang="en-US" altLang="en-US" dirty="0"/>
              <a:t> segment labeled 'various other activities' includes, among others, proteins involved in biochemical transport processes and protein folding, immunological proteins, and structural proteins. </a:t>
            </a:r>
          </a:p>
          <a:p>
            <a:pPr>
              <a:spcBef>
                <a:spcPct val="50000"/>
              </a:spcBef>
            </a:pPr>
            <a:r>
              <a:rPr lang="en-US" altLang="en-US" sz="1600" dirty="0"/>
              <a:t>Based on </a:t>
            </a:r>
            <a:r>
              <a:rPr lang="en-US" altLang="en-US" sz="1600" i="1" dirty="0"/>
              <a:t>Figure 15</a:t>
            </a:r>
            <a:r>
              <a:rPr lang="en-US" altLang="en-US" sz="1600" dirty="0"/>
              <a:t> of Venter </a:t>
            </a:r>
            <a:r>
              <a:rPr lang="en-US" altLang="en-US" sz="1600" i="1" dirty="0"/>
              <a:t>et al</a:t>
            </a:r>
            <a:r>
              <a:rPr lang="en-US" altLang="en-US" sz="1600" dirty="0"/>
              <a:t>. (2001). </a:t>
            </a:r>
          </a:p>
        </p:txBody>
      </p:sp>
      <p:sp>
        <p:nvSpPr>
          <p:cNvPr id="6" name="Text Box 6">
            <a:extLst>
              <a:ext uri="{FF2B5EF4-FFF2-40B4-BE49-F238E27FC236}">
                <a16:creationId xmlns:a16="http://schemas.microsoft.com/office/drawing/2014/main" id="{2A1169D5-B1E4-EF4C-AAEB-DEBEC125324B}"/>
              </a:ext>
            </a:extLst>
          </p:cNvPr>
          <p:cNvSpPr txBox="1">
            <a:spLocks noChangeArrowheads="1"/>
          </p:cNvSpPr>
          <p:nvPr/>
        </p:nvSpPr>
        <p:spPr bwMode="auto">
          <a:xfrm>
            <a:off x="312656" y="1548715"/>
            <a:ext cx="4267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accent3">
                    <a:lumMod val="75000"/>
                  </a:schemeClr>
                </a:solidFill>
              </a:rPr>
              <a:t>A VERY small part contains genes</a:t>
            </a:r>
            <a:endParaRPr lang="en-US" altLang="en-US" sz="1600" dirty="0">
              <a:solidFill>
                <a:schemeClr val="accent3">
                  <a:lumMod val="75000"/>
                </a:schemeClr>
              </a:solidFill>
            </a:endParaRPr>
          </a:p>
        </p:txBody>
      </p:sp>
    </p:spTree>
    <p:extLst>
      <p:ext uri="{BB962C8B-B14F-4D97-AF65-F5344CB8AC3E}">
        <p14:creationId xmlns:p14="http://schemas.microsoft.com/office/powerpoint/2010/main" val="1097634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social media post&#13;&#10;&#13;&#10;Description automatically generated">
            <a:extLst>
              <a:ext uri="{FF2B5EF4-FFF2-40B4-BE49-F238E27FC236}">
                <a16:creationId xmlns:a16="http://schemas.microsoft.com/office/drawing/2014/main" id="{A7B94F66-171F-834A-987E-457D3979C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991"/>
            <a:ext cx="7837018" cy="3233093"/>
          </a:xfrm>
          <a:prstGeom prst="rect">
            <a:avLst/>
          </a:prstGeom>
        </p:spPr>
      </p:pic>
      <p:sp>
        <p:nvSpPr>
          <p:cNvPr id="25605" name="Oval 5">
            <a:extLst>
              <a:ext uri="{FF2B5EF4-FFF2-40B4-BE49-F238E27FC236}">
                <a16:creationId xmlns:a16="http://schemas.microsoft.com/office/drawing/2014/main" id="{6FCFE40C-1DE8-C541-B2DE-B1DB1483CEF6}"/>
              </a:ext>
            </a:extLst>
          </p:cNvPr>
          <p:cNvSpPr>
            <a:spLocks noChangeArrowheads="1"/>
          </p:cNvSpPr>
          <p:nvPr/>
        </p:nvSpPr>
        <p:spPr bwMode="auto">
          <a:xfrm>
            <a:off x="5638800" y="2514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6" name="Line 6">
            <a:extLst>
              <a:ext uri="{FF2B5EF4-FFF2-40B4-BE49-F238E27FC236}">
                <a16:creationId xmlns:a16="http://schemas.microsoft.com/office/drawing/2014/main" id="{6BFC021A-D5D4-2E4F-9504-C899AF10B49C}"/>
              </a:ext>
            </a:extLst>
          </p:cNvPr>
          <p:cNvSpPr>
            <a:spLocks noChangeShapeType="1"/>
          </p:cNvSpPr>
          <p:nvPr/>
        </p:nvSpPr>
        <p:spPr bwMode="auto">
          <a:xfrm flipH="1" flipV="1">
            <a:off x="6202351" y="3223101"/>
            <a:ext cx="290524" cy="1072673"/>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7" name="Oval 7">
            <a:extLst>
              <a:ext uri="{FF2B5EF4-FFF2-40B4-BE49-F238E27FC236}">
                <a16:creationId xmlns:a16="http://schemas.microsoft.com/office/drawing/2014/main" id="{4D3723D9-25C3-1D41-9CE4-AA2A799C5562}"/>
              </a:ext>
            </a:extLst>
          </p:cNvPr>
          <p:cNvSpPr>
            <a:spLocks noChangeArrowheads="1"/>
          </p:cNvSpPr>
          <p:nvPr/>
        </p:nvSpPr>
        <p:spPr bwMode="auto">
          <a:xfrm>
            <a:off x="4724400" y="20574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8" name="Line 8">
            <a:extLst>
              <a:ext uri="{FF2B5EF4-FFF2-40B4-BE49-F238E27FC236}">
                <a16:creationId xmlns:a16="http://schemas.microsoft.com/office/drawing/2014/main" id="{ED0D5948-2928-D748-9F76-202B08F8DDA1}"/>
              </a:ext>
            </a:extLst>
          </p:cNvPr>
          <p:cNvSpPr>
            <a:spLocks noChangeShapeType="1"/>
          </p:cNvSpPr>
          <p:nvPr/>
        </p:nvSpPr>
        <p:spPr bwMode="auto">
          <a:xfrm flipV="1">
            <a:off x="5021262" y="2787650"/>
            <a:ext cx="7937" cy="2327274"/>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09" name="Text Box 9">
            <a:extLst>
              <a:ext uri="{FF2B5EF4-FFF2-40B4-BE49-F238E27FC236}">
                <a16:creationId xmlns:a16="http://schemas.microsoft.com/office/drawing/2014/main" id="{5BFD12EA-621F-6541-8DDB-E583EC01E74C}"/>
              </a:ext>
            </a:extLst>
          </p:cNvPr>
          <p:cNvSpPr txBox="1">
            <a:spLocks noChangeArrowheads="1"/>
          </p:cNvSpPr>
          <p:nvPr/>
        </p:nvSpPr>
        <p:spPr bwMode="auto">
          <a:xfrm>
            <a:off x="4678362" y="5262562"/>
            <a:ext cx="19208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greater complexity of cellular metabolism in eukaryotes</a:t>
            </a:r>
          </a:p>
        </p:txBody>
      </p:sp>
      <p:sp>
        <p:nvSpPr>
          <p:cNvPr id="25610" name="Oval 10">
            <a:extLst>
              <a:ext uri="{FF2B5EF4-FFF2-40B4-BE49-F238E27FC236}">
                <a16:creationId xmlns:a16="http://schemas.microsoft.com/office/drawing/2014/main" id="{9D593BD9-A017-BA48-A322-47E6EBBEB4B9}"/>
              </a:ext>
            </a:extLst>
          </p:cNvPr>
          <p:cNvSpPr>
            <a:spLocks noChangeArrowheads="1"/>
          </p:cNvSpPr>
          <p:nvPr/>
        </p:nvSpPr>
        <p:spPr bwMode="auto">
          <a:xfrm>
            <a:off x="3810000" y="16002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1" name="Line 11">
            <a:extLst>
              <a:ext uri="{FF2B5EF4-FFF2-40B4-BE49-F238E27FC236}">
                <a16:creationId xmlns:a16="http://schemas.microsoft.com/office/drawing/2014/main" id="{2C90EEC4-1131-AF49-8A7F-629BB785F11B}"/>
              </a:ext>
            </a:extLst>
          </p:cNvPr>
          <p:cNvSpPr>
            <a:spLocks noChangeShapeType="1"/>
          </p:cNvSpPr>
          <p:nvPr/>
        </p:nvSpPr>
        <p:spPr bwMode="auto">
          <a:xfrm flipV="1">
            <a:off x="2700338" y="2330450"/>
            <a:ext cx="1414462" cy="361315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2" name="Text Box 12">
            <a:extLst>
              <a:ext uri="{FF2B5EF4-FFF2-40B4-BE49-F238E27FC236}">
                <a16:creationId xmlns:a16="http://schemas.microsoft.com/office/drawing/2014/main" id="{FB0F94B7-1483-8743-929F-DB2BAD915015}"/>
              </a:ext>
            </a:extLst>
          </p:cNvPr>
          <p:cNvSpPr txBox="1">
            <a:spLocks noChangeArrowheads="1"/>
          </p:cNvSpPr>
          <p:nvPr/>
        </p:nvSpPr>
        <p:spPr bwMode="auto">
          <a:xfrm>
            <a:off x="884237" y="6081493"/>
            <a:ext cx="32552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“animal” genes include </a:t>
            </a:r>
            <a:r>
              <a:rPr lang="en-US" altLang="en-US" b="1" i="1" dirty="0" err="1"/>
              <a:t>Hox</a:t>
            </a:r>
            <a:r>
              <a:rPr lang="en-US" altLang="en-US" b="1" dirty="0"/>
              <a:t> genes that control development</a:t>
            </a:r>
          </a:p>
        </p:txBody>
      </p:sp>
      <p:sp>
        <p:nvSpPr>
          <p:cNvPr id="25613" name="Text Box 13">
            <a:extLst>
              <a:ext uri="{FF2B5EF4-FFF2-40B4-BE49-F238E27FC236}">
                <a16:creationId xmlns:a16="http://schemas.microsoft.com/office/drawing/2014/main" id="{64DCA137-476E-D94F-8CBD-82C92D48E999}"/>
              </a:ext>
            </a:extLst>
          </p:cNvPr>
          <p:cNvSpPr txBox="1">
            <a:spLocks noChangeArrowheads="1"/>
          </p:cNvSpPr>
          <p:nvPr/>
        </p:nvSpPr>
        <p:spPr bwMode="auto">
          <a:xfrm>
            <a:off x="146737" y="3927957"/>
            <a:ext cx="27590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solidFill>
                  <a:schemeClr val="tx1">
                    <a:lumMod val="65000"/>
                    <a:lumOff val="35000"/>
                  </a:schemeClr>
                </a:solidFill>
              </a:rPr>
              <a:t>“vertebrate” genes</a:t>
            </a:r>
          </a:p>
          <a:p>
            <a:r>
              <a:rPr lang="en-US" altLang="en-US" b="1" dirty="0">
                <a:solidFill>
                  <a:schemeClr val="tx1">
                    <a:lumMod val="65000"/>
                    <a:lumOff val="35000"/>
                  </a:schemeClr>
                </a:solidFill>
              </a:rPr>
              <a:t>- include immune and nervous system genes</a:t>
            </a:r>
          </a:p>
          <a:p>
            <a:r>
              <a:rPr lang="en-US" altLang="en-US" b="1" dirty="0">
                <a:solidFill>
                  <a:schemeClr val="tx1">
                    <a:lumMod val="65000"/>
                    <a:lumOff val="35000"/>
                  </a:schemeClr>
                </a:solidFill>
              </a:rPr>
              <a:t>- humans: 100 nervous system genes</a:t>
            </a:r>
          </a:p>
          <a:p>
            <a:r>
              <a:rPr lang="en-US" altLang="en-US" b="1" dirty="0">
                <a:solidFill>
                  <a:schemeClr val="tx1">
                    <a:lumMod val="65000"/>
                    <a:lumOff val="35000"/>
                  </a:schemeClr>
                </a:solidFill>
              </a:rPr>
              <a:t>- worms/flies: 10 nervous system genes</a:t>
            </a:r>
          </a:p>
        </p:txBody>
      </p:sp>
      <p:sp>
        <p:nvSpPr>
          <p:cNvPr id="25614" name="Text Box 14">
            <a:extLst>
              <a:ext uri="{FF2B5EF4-FFF2-40B4-BE49-F238E27FC236}">
                <a16:creationId xmlns:a16="http://schemas.microsoft.com/office/drawing/2014/main" id="{D1739967-42B0-8448-8F41-E8521F042D2A}"/>
              </a:ext>
            </a:extLst>
          </p:cNvPr>
          <p:cNvSpPr txBox="1">
            <a:spLocks noChangeArrowheads="1"/>
          </p:cNvSpPr>
          <p:nvPr/>
        </p:nvSpPr>
        <p:spPr bwMode="auto">
          <a:xfrm>
            <a:off x="119061" y="3014926"/>
            <a:ext cx="22352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very few genes unique to humans</a:t>
            </a:r>
          </a:p>
        </p:txBody>
      </p:sp>
      <p:sp>
        <p:nvSpPr>
          <p:cNvPr id="25615" name="Oval 15">
            <a:extLst>
              <a:ext uri="{FF2B5EF4-FFF2-40B4-BE49-F238E27FC236}">
                <a16:creationId xmlns:a16="http://schemas.microsoft.com/office/drawing/2014/main" id="{528E5E28-C49A-734D-B765-35097CFFF800}"/>
              </a:ext>
            </a:extLst>
          </p:cNvPr>
          <p:cNvSpPr>
            <a:spLocks noChangeArrowheads="1"/>
          </p:cNvSpPr>
          <p:nvPr/>
        </p:nvSpPr>
        <p:spPr bwMode="auto">
          <a:xfrm>
            <a:off x="2971800" y="11430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6" name="Line 16">
            <a:extLst>
              <a:ext uri="{FF2B5EF4-FFF2-40B4-BE49-F238E27FC236}">
                <a16:creationId xmlns:a16="http://schemas.microsoft.com/office/drawing/2014/main" id="{34073906-1653-1A49-A7D0-13C260337557}"/>
              </a:ext>
            </a:extLst>
          </p:cNvPr>
          <p:cNvSpPr>
            <a:spLocks noChangeShapeType="1"/>
          </p:cNvSpPr>
          <p:nvPr/>
        </p:nvSpPr>
        <p:spPr bwMode="auto">
          <a:xfrm flipV="1">
            <a:off x="2136776" y="1914991"/>
            <a:ext cx="1139824" cy="2080747"/>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17" name="Oval 17">
            <a:extLst>
              <a:ext uri="{FF2B5EF4-FFF2-40B4-BE49-F238E27FC236}">
                <a16:creationId xmlns:a16="http://schemas.microsoft.com/office/drawing/2014/main" id="{3918891F-3594-8C4B-A3F8-A58A9BF9A710}"/>
              </a:ext>
            </a:extLst>
          </p:cNvPr>
          <p:cNvSpPr>
            <a:spLocks noChangeArrowheads="1"/>
          </p:cNvSpPr>
          <p:nvPr/>
        </p:nvSpPr>
        <p:spPr bwMode="auto">
          <a:xfrm>
            <a:off x="2362200" y="609600"/>
            <a:ext cx="838200" cy="685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8" name="Line 18">
            <a:extLst>
              <a:ext uri="{FF2B5EF4-FFF2-40B4-BE49-F238E27FC236}">
                <a16:creationId xmlns:a16="http://schemas.microsoft.com/office/drawing/2014/main" id="{25B4C462-F137-CA47-ABB1-FCCCB2B60706}"/>
              </a:ext>
            </a:extLst>
          </p:cNvPr>
          <p:cNvSpPr>
            <a:spLocks noChangeShapeType="1"/>
          </p:cNvSpPr>
          <p:nvPr/>
        </p:nvSpPr>
        <p:spPr bwMode="auto">
          <a:xfrm flipV="1">
            <a:off x="609600" y="1447799"/>
            <a:ext cx="1828800" cy="1566021"/>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620" name="Text Box 20">
            <a:extLst>
              <a:ext uri="{FF2B5EF4-FFF2-40B4-BE49-F238E27FC236}">
                <a16:creationId xmlns:a16="http://schemas.microsoft.com/office/drawing/2014/main" id="{711C97B5-B7AF-C248-9283-648BE0767BD1}"/>
              </a:ext>
            </a:extLst>
          </p:cNvPr>
          <p:cNvSpPr txBox="1">
            <a:spLocks noChangeArrowheads="1"/>
          </p:cNvSpPr>
          <p:nvPr/>
        </p:nvSpPr>
        <p:spPr bwMode="auto">
          <a:xfrm>
            <a:off x="6288603" y="3163372"/>
            <a:ext cx="28553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from Ridley (2004) Evolution</a:t>
            </a:r>
          </a:p>
        </p:txBody>
      </p:sp>
      <p:sp>
        <p:nvSpPr>
          <p:cNvPr id="25603" name="Text Box 3">
            <a:extLst>
              <a:ext uri="{FF2B5EF4-FFF2-40B4-BE49-F238E27FC236}">
                <a16:creationId xmlns:a16="http://schemas.microsoft.com/office/drawing/2014/main" id="{BD29D6DF-CF77-FA42-B34F-F7E70C0C67FD}"/>
              </a:ext>
            </a:extLst>
          </p:cNvPr>
          <p:cNvSpPr txBox="1">
            <a:spLocks noChangeArrowheads="1"/>
          </p:cNvSpPr>
          <p:nvPr/>
        </p:nvSpPr>
        <p:spPr bwMode="auto">
          <a:xfrm>
            <a:off x="6492875" y="4295775"/>
            <a:ext cx="2514600" cy="1190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dirty="0"/>
              <a:t>homologous with all cellular life forms</a:t>
            </a:r>
          </a:p>
          <a:p>
            <a:r>
              <a:rPr lang="en-US" altLang="en-US" b="1" dirty="0">
                <a:sym typeface="Wingdings" pitchFamily="2" charset="2"/>
              </a:rPr>
              <a:t> regulate basic cellular machinery</a:t>
            </a:r>
            <a:endParaRPr lang="en-US" altLang="en-US" b="1" dirty="0"/>
          </a:p>
        </p:txBody>
      </p:sp>
      <p:sp>
        <p:nvSpPr>
          <p:cNvPr id="25619" name="Text Box 19">
            <a:extLst>
              <a:ext uri="{FF2B5EF4-FFF2-40B4-BE49-F238E27FC236}">
                <a16:creationId xmlns:a16="http://schemas.microsoft.com/office/drawing/2014/main" id="{6312FBED-D8EC-2948-87BE-F553AA13FD79}"/>
              </a:ext>
            </a:extLst>
          </p:cNvPr>
          <p:cNvSpPr txBox="1">
            <a:spLocks noChangeArrowheads="1"/>
          </p:cNvSpPr>
          <p:nvPr/>
        </p:nvSpPr>
        <p:spPr bwMode="auto">
          <a:xfrm>
            <a:off x="6599237" y="5688012"/>
            <a:ext cx="2438400" cy="110799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200" dirty="0">
                <a:solidFill>
                  <a:schemeClr val="accent1">
                    <a:lumMod val="75000"/>
                  </a:schemeClr>
                </a:solidFill>
                <a:latin typeface="Arial Rounded MT Bold" panose="020F0704030504030204" pitchFamily="34" charset="77"/>
              </a:rPr>
              <a:t>HOMOLOGY OF PROTEIN-CODING GENES</a:t>
            </a:r>
          </a:p>
        </p:txBody>
      </p:sp>
    </p:spTree>
    <p:extLst>
      <p:ext uri="{BB962C8B-B14F-4D97-AF65-F5344CB8AC3E}">
        <p14:creationId xmlns:p14="http://schemas.microsoft.com/office/powerpoint/2010/main" val="2881896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object 2"/>
          <p:cNvSpPr/>
          <p:nvPr/>
        </p:nvSpPr>
        <p:spPr>
          <a:xfrm>
            <a:off x="1371600" y="0"/>
            <a:ext cx="58674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76200"/>
            <a:ext cx="8416290" cy="505267"/>
          </a:xfrm>
          <a:prstGeom prst="rect">
            <a:avLst/>
          </a:prstGeom>
        </p:spPr>
        <p:txBody>
          <a:bodyPr vert="horz" wrap="square" lIns="0" tIns="12700" rIns="0" bIns="0" rtlCol="0">
            <a:spAutoFit/>
          </a:bodyPr>
          <a:lstStyle/>
          <a:p>
            <a:pPr marL="12700">
              <a:lnSpc>
                <a:spcPct val="100000"/>
              </a:lnSpc>
              <a:spcBef>
                <a:spcPts val="100"/>
              </a:spcBef>
            </a:pPr>
            <a:r>
              <a:rPr sz="3200" b="0" spc="-150" dirty="0">
                <a:solidFill>
                  <a:schemeClr val="accent6">
                    <a:lumMod val="60000"/>
                    <a:lumOff val="40000"/>
                  </a:schemeClr>
                </a:solidFill>
                <a:latin typeface="Arial Rounded MT Bold" panose="020F0704030504030204" pitchFamily="34" charset="77"/>
              </a:rPr>
              <a:t>Gene number and genome size in eukaryotes</a:t>
            </a:r>
            <a:endParaRPr sz="3200" spc="-150" dirty="0">
              <a:solidFill>
                <a:schemeClr val="accent6">
                  <a:lumMod val="60000"/>
                  <a:lumOff val="40000"/>
                </a:schemeClr>
              </a:solidFill>
              <a:latin typeface="Arial Rounded MT Bold" panose="020F0704030504030204" pitchFamily="34" charset="77"/>
            </a:endParaRPr>
          </a:p>
        </p:txBody>
      </p:sp>
      <p:sp>
        <p:nvSpPr>
          <p:cNvPr id="3" name="object 3"/>
          <p:cNvSpPr/>
          <p:nvPr/>
        </p:nvSpPr>
        <p:spPr>
          <a:xfrm>
            <a:off x="1219200" y="838200"/>
            <a:ext cx="6781799" cy="58673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34000" y="1760753"/>
            <a:ext cx="1042035" cy="462280"/>
          </a:xfrm>
          <a:prstGeom prst="rect">
            <a:avLst/>
          </a:prstGeom>
          <a:solidFill>
            <a:srgbClr val="CDDCAB"/>
          </a:solidFill>
        </p:spPr>
        <p:txBody>
          <a:bodyPr vert="horz" wrap="square" lIns="0" tIns="45719" rIns="0" bIns="0" rtlCol="0">
            <a:spAutoFit/>
          </a:bodyPr>
          <a:lstStyle/>
          <a:p>
            <a:pPr marL="90805">
              <a:lnSpc>
                <a:spcPct val="100000"/>
              </a:lnSpc>
              <a:spcBef>
                <a:spcPts val="359"/>
              </a:spcBef>
            </a:pPr>
            <a:r>
              <a:rPr sz="2400" spc="-290" dirty="0">
                <a:solidFill>
                  <a:srgbClr val="FF0000"/>
                </a:solidFill>
                <a:latin typeface="DejaVu Sans"/>
                <a:cs typeface="DejaVu Sans"/>
              </a:rPr>
              <a:t>21,000</a:t>
            </a:r>
            <a:endParaRPr sz="2400" dirty="0">
              <a:latin typeface="DejaVu Sans"/>
              <a:cs typeface="DejaVu Sans"/>
            </a:endParaRPr>
          </a:p>
        </p:txBody>
      </p:sp>
      <p:sp>
        <p:nvSpPr>
          <p:cNvPr id="5" name="object 5"/>
          <p:cNvSpPr txBox="1"/>
          <p:nvPr/>
        </p:nvSpPr>
        <p:spPr>
          <a:xfrm>
            <a:off x="5257800" y="2358259"/>
            <a:ext cx="1143001" cy="415498"/>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21,000</a:t>
            </a:r>
            <a:endParaRPr sz="2400" dirty="0">
              <a:latin typeface="DejaVu Sans"/>
              <a:cs typeface="DejaVu Sans"/>
            </a:endParaRPr>
          </a:p>
        </p:txBody>
      </p:sp>
      <p:sp>
        <p:nvSpPr>
          <p:cNvPr id="6" name="object 6"/>
          <p:cNvSpPr txBox="1"/>
          <p:nvPr/>
        </p:nvSpPr>
        <p:spPr>
          <a:xfrm>
            <a:off x="5308282" y="3045460"/>
            <a:ext cx="1042035" cy="462280"/>
          </a:xfrm>
          <a:prstGeom prst="rect">
            <a:avLst/>
          </a:prstGeom>
          <a:solidFill>
            <a:srgbClr val="CDDCAB"/>
          </a:solidFill>
        </p:spPr>
        <p:txBody>
          <a:bodyPr vert="horz" wrap="square" lIns="0" tIns="45720" rIns="0" bIns="0" rtlCol="0">
            <a:spAutoFit/>
          </a:bodyPr>
          <a:lstStyle/>
          <a:p>
            <a:pPr marL="90805">
              <a:lnSpc>
                <a:spcPct val="100000"/>
              </a:lnSpc>
              <a:spcBef>
                <a:spcPts val="360"/>
              </a:spcBef>
            </a:pPr>
            <a:r>
              <a:rPr sz="2400" spc="-290" dirty="0">
                <a:solidFill>
                  <a:srgbClr val="FF0000"/>
                </a:solidFill>
                <a:latin typeface="DejaVu Sans"/>
                <a:cs typeface="DejaVu Sans"/>
              </a:rPr>
              <a:t>28,000</a:t>
            </a:r>
            <a:endParaRPr sz="2400" dirty="0">
              <a:latin typeface="DejaVu Sans"/>
              <a:cs typeface="DejaVu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153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04800" y="76200"/>
            <a:ext cx="8610600" cy="6709529"/>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Why do we have a lecture/recitation</a:t>
            </a:r>
          </a:p>
          <a:p>
            <a:pPr algn="ctr"/>
            <a:r>
              <a:rPr lang="en-US" dirty="0">
                <a:solidFill>
                  <a:schemeClr val="accent6">
                    <a:lumMod val="60000"/>
                    <a:lumOff val="40000"/>
                  </a:schemeClr>
                </a:solidFill>
                <a:latin typeface="Arial Rounded MT Bold" panose="020F0704030504030204" pitchFamily="34" charset="77"/>
              </a:rPr>
              <a:t>before each discussion?</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presentation is key to have fruitful subsequent discussions because it will allow us to get a deeper understanding of the papers. </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The aim of the presentation is to:</a:t>
            </a:r>
          </a:p>
          <a:p>
            <a:r>
              <a:rPr lang="en-US" sz="2000" b="0" dirty="0">
                <a:solidFill>
                  <a:schemeClr val="accent5">
                    <a:lumMod val="60000"/>
                    <a:lumOff val="40000"/>
                  </a:schemeClr>
                </a:solidFill>
                <a:latin typeface="Arial Rounded MT Bold" panose="020F0704030504030204" pitchFamily="34" charset="77"/>
              </a:rPr>
              <a:t>	- introduce the subject (theory, methods, controversies)</a:t>
            </a:r>
          </a:p>
          <a:p>
            <a:r>
              <a:rPr lang="en-US" sz="2000" b="0" dirty="0">
                <a:solidFill>
                  <a:schemeClr val="accent5">
                    <a:lumMod val="60000"/>
                    <a:lumOff val="40000"/>
                  </a:schemeClr>
                </a:solidFill>
                <a:latin typeface="Arial Rounded MT Bold" panose="020F0704030504030204" pitchFamily="34" charset="77"/>
              </a:rPr>
              <a:t>	- discuss all the vocabulary in reviews and research papers</a:t>
            </a:r>
          </a:p>
          <a:p>
            <a:r>
              <a:rPr lang="en-US" sz="2000" b="0" dirty="0">
                <a:solidFill>
                  <a:schemeClr val="accent5">
                    <a:lumMod val="60000"/>
                    <a:lumOff val="40000"/>
                  </a:schemeClr>
                </a:solidFill>
                <a:latin typeface="Arial Rounded MT Bold" panose="020F0704030504030204" pitchFamily="34" charset="77"/>
              </a:rPr>
              <a:t>	- an opportunity for participants to clarify concepts (</a:t>
            </a:r>
            <a:r>
              <a:rPr lang="en-US" sz="2000" dirty="0">
                <a:solidFill>
                  <a:srgbClr val="92D050"/>
                </a:solidFill>
                <a:latin typeface="Arial Rounded MT Bold" panose="020F0704030504030204" pitchFamily="34" charset="77"/>
              </a:rPr>
              <a:t>ASK!</a:t>
            </a:r>
            <a:r>
              <a:rPr lang="en-US" sz="2000" b="0" dirty="0">
                <a:solidFill>
                  <a:schemeClr val="accent5">
                    <a:lumMod val="60000"/>
                    <a:lumOff val="40000"/>
                  </a:schemeClr>
                </a:solidFill>
                <a:latin typeface="Arial Rounded MT Bold" panose="020F0704030504030204" pitchFamily="34" charset="77"/>
              </a:rPr>
              <a:t>)</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At least one review paper with baseline info to develop the presentation. The review paper is </a:t>
            </a:r>
            <a:r>
              <a:rPr lang="en-US" sz="2000" dirty="0">
                <a:solidFill>
                  <a:srgbClr val="92D050"/>
                </a:solidFill>
                <a:latin typeface="Arial Rounded MT Bold" panose="020F0704030504030204" pitchFamily="34" charset="77"/>
              </a:rPr>
              <a:t>MANDATORY</a:t>
            </a:r>
            <a:r>
              <a:rPr lang="en-US" sz="2000" b="0" dirty="0">
                <a:solidFill>
                  <a:schemeClr val="accent5">
                    <a:lumMod val="60000"/>
                    <a:lumOff val="40000"/>
                  </a:schemeClr>
                </a:solidFill>
                <a:latin typeface="Arial Rounded MT Bold" panose="020F0704030504030204" pitchFamily="34" charset="77"/>
              </a:rPr>
              <a:t> for </a:t>
            </a:r>
            <a:r>
              <a:rPr lang="en-US" sz="2000" dirty="0">
                <a:solidFill>
                  <a:srgbClr val="92D050"/>
                </a:solidFill>
                <a:latin typeface="Arial Rounded MT Bold" panose="020F0704030504030204" pitchFamily="34" charset="77"/>
              </a:rPr>
              <a:t>non-presenters</a:t>
            </a:r>
            <a:r>
              <a:rPr lang="en-US" sz="2000" b="0" dirty="0">
                <a:solidFill>
                  <a:schemeClr val="accent5">
                    <a:lumMod val="60000"/>
                    <a:lumOff val="40000"/>
                  </a:schemeClr>
                </a:solidFill>
                <a:latin typeface="Arial Rounded MT Bold" panose="020F0704030504030204" pitchFamily="34" charset="77"/>
              </a:rPr>
              <a:t> too. Presenters should read also the upcoming discussion papers to make sure that they include all the necessary vocabulary in those papers in their presentations.</a:t>
            </a:r>
          </a:p>
          <a:p>
            <a:endParaRPr lang="en-US" sz="2000" b="0" dirty="0">
              <a:solidFill>
                <a:schemeClr val="accent5">
                  <a:lumMod val="60000"/>
                  <a:lumOff val="40000"/>
                </a:schemeClr>
              </a:solidFill>
              <a:latin typeface="Arial Rounded MT Bold" panose="020F0704030504030204" pitchFamily="34" charset="77"/>
            </a:endParaRPr>
          </a:p>
          <a:p>
            <a:r>
              <a:rPr lang="en-US" sz="2000" b="0" dirty="0">
                <a:solidFill>
                  <a:schemeClr val="accent5">
                    <a:lumMod val="60000"/>
                    <a:lumOff val="40000"/>
                  </a:schemeClr>
                </a:solidFill>
                <a:latin typeface="Arial Rounded MT Bold" panose="020F0704030504030204" pitchFamily="34" charset="77"/>
              </a:rPr>
              <a:t>Presentation:  30-60 min (any strategy). Meet with me a week (seven days) before the presentation and as many times as you want. </a:t>
            </a:r>
          </a:p>
          <a:p>
            <a:endParaRPr lang="en-US" sz="2000" b="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16364260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2">
            <a:extLst>
              <a:ext uri="{FF2B5EF4-FFF2-40B4-BE49-F238E27FC236}">
                <a16:creationId xmlns:a16="http://schemas.microsoft.com/office/drawing/2014/main" id="{4AC6C6F6-70D9-A647-81AE-9ABF5E271691}"/>
              </a:ext>
            </a:extLst>
          </p:cNvPr>
          <p:cNvSpPr txBox="1">
            <a:spLocks noChangeArrowheads="1"/>
          </p:cNvSpPr>
          <p:nvPr/>
        </p:nvSpPr>
        <p:spPr bwMode="auto">
          <a:xfrm>
            <a:off x="762000" y="1371600"/>
            <a:ext cx="733107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200"/>
              <a:t>TWO ways in which </a:t>
            </a:r>
            <a:r>
              <a:rPr lang="en-US" altLang="en-US" sz="3200" b="1"/>
              <a:t>NEW GENES</a:t>
            </a:r>
            <a:r>
              <a:rPr lang="en-US" altLang="en-US" sz="3200"/>
              <a:t> could be acquired by a genome </a:t>
            </a:r>
          </a:p>
        </p:txBody>
      </p:sp>
      <p:sp>
        <p:nvSpPr>
          <p:cNvPr id="56323" name="Text Box 3">
            <a:extLst>
              <a:ext uri="{FF2B5EF4-FFF2-40B4-BE49-F238E27FC236}">
                <a16:creationId xmlns:a16="http://schemas.microsoft.com/office/drawing/2014/main" id="{CEBD5BD7-B4A4-F94A-B67E-01E1053C2F11}"/>
              </a:ext>
            </a:extLst>
          </p:cNvPr>
          <p:cNvSpPr txBox="1">
            <a:spLocks noChangeArrowheads="1"/>
          </p:cNvSpPr>
          <p:nvPr/>
        </p:nvSpPr>
        <p:spPr bwMode="auto">
          <a:xfrm>
            <a:off x="822325" y="2590800"/>
            <a:ext cx="7483475" cy="402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3600" b="1" dirty="0"/>
              <a:t>1.</a:t>
            </a:r>
            <a:r>
              <a:rPr lang="en-US" altLang="en-US" sz="2400" dirty="0"/>
              <a:t>  By duplicating some or all of the existing genes in the genome.</a:t>
            </a:r>
          </a:p>
          <a:p>
            <a:r>
              <a:rPr lang="en-US" altLang="en-US" sz="2400" dirty="0">
                <a:sym typeface="Wingdings" pitchFamily="2" charset="2"/>
              </a:rPr>
              <a:t> whole genome duplication</a:t>
            </a:r>
          </a:p>
          <a:p>
            <a:r>
              <a:rPr lang="en-US" altLang="en-US" sz="2400" dirty="0">
                <a:sym typeface="Wingdings" pitchFamily="2" charset="2"/>
              </a:rPr>
              <a:t> duplication of single or part of chromosome </a:t>
            </a:r>
            <a:r>
              <a:rPr lang="en-US" altLang="en-US" i="1" dirty="0">
                <a:sym typeface="Wingdings" pitchFamily="2" charset="2"/>
              </a:rPr>
              <a:t>(?? usually lethal or causes disease - Down’s)</a:t>
            </a:r>
          </a:p>
          <a:p>
            <a:r>
              <a:rPr lang="en-US" altLang="en-US" sz="2400" dirty="0">
                <a:sym typeface="Wingdings" pitchFamily="2" charset="2"/>
              </a:rPr>
              <a:t> duplication of single gene or group of genes</a:t>
            </a:r>
            <a:endParaRPr lang="en-US" altLang="en-US" sz="2400" dirty="0"/>
          </a:p>
          <a:p>
            <a:endParaRPr lang="en-US" altLang="en-US" sz="2400" dirty="0"/>
          </a:p>
          <a:p>
            <a:r>
              <a:rPr lang="en-US" altLang="en-US" sz="3600" b="1" dirty="0"/>
              <a:t>2.</a:t>
            </a:r>
            <a:r>
              <a:rPr lang="en-US" altLang="en-US" sz="2400" dirty="0"/>
              <a:t>  By acquiring genes from other species </a:t>
            </a:r>
          </a:p>
          <a:p>
            <a:r>
              <a:rPr lang="en-US" altLang="en-US" sz="2400" dirty="0">
                <a:sym typeface="Wingdings" pitchFamily="2" charset="2"/>
              </a:rPr>
              <a:t> lateral gene transfer</a:t>
            </a:r>
          </a:p>
          <a:p>
            <a:r>
              <a:rPr lang="en-US" altLang="en-US" sz="2400" dirty="0">
                <a:sym typeface="Wingdings" pitchFamily="2" charset="2"/>
              </a:rPr>
              <a:t> retroviruses and transposable elements</a:t>
            </a:r>
            <a:endParaRPr lang="en-US" altLang="en-US" sz="2400" dirty="0"/>
          </a:p>
        </p:txBody>
      </p:sp>
      <p:sp>
        <p:nvSpPr>
          <p:cNvPr id="56324" name="Text Box 4">
            <a:extLst>
              <a:ext uri="{FF2B5EF4-FFF2-40B4-BE49-F238E27FC236}">
                <a16:creationId xmlns:a16="http://schemas.microsoft.com/office/drawing/2014/main" id="{493F3F80-660E-074D-B2EE-0528E465EDB9}"/>
              </a:ext>
            </a:extLst>
          </p:cNvPr>
          <p:cNvSpPr txBox="1">
            <a:spLocks noChangeArrowheads="1"/>
          </p:cNvSpPr>
          <p:nvPr/>
        </p:nvSpPr>
        <p:spPr bwMode="auto">
          <a:xfrm>
            <a:off x="228600" y="304800"/>
            <a:ext cx="845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4000"/>
              <a:t>GENOME EVOLUTION</a:t>
            </a:r>
          </a:p>
        </p:txBody>
      </p:sp>
    </p:spTree>
    <p:extLst>
      <p:ext uri="{BB962C8B-B14F-4D97-AF65-F5344CB8AC3E}">
        <p14:creationId xmlns:p14="http://schemas.microsoft.com/office/powerpoint/2010/main" val="111725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1" name="Picture 3" descr="ortho-para">
            <a:extLst>
              <a:ext uri="{FF2B5EF4-FFF2-40B4-BE49-F238E27FC236}">
                <a16:creationId xmlns:a16="http://schemas.microsoft.com/office/drawing/2014/main" id="{B816CDEB-D815-174E-92AF-B7A0BD01D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4410075" cy="6096000"/>
          </a:xfrm>
          <a:prstGeom prst="rect">
            <a:avLst/>
          </a:prstGeom>
          <a:noFill/>
          <a:extLst>
            <a:ext uri="{909E8E84-426E-40DD-AFC4-6F175D3DCCD1}">
              <a14:hiddenFill xmlns:a14="http://schemas.microsoft.com/office/drawing/2010/main">
                <a:solidFill>
                  <a:srgbClr val="FFFFFF"/>
                </a:solidFill>
              </a14:hiddenFill>
            </a:ext>
          </a:extLst>
        </p:spPr>
      </p:pic>
      <p:sp>
        <p:nvSpPr>
          <p:cNvPr id="48132" name="Text Box 4">
            <a:extLst>
              <a:ext uri="{FF2B5EF4-FFF2-40B4-BE49-F238E27FC236}">
                <a16:creationId xmlns:a16="http://schemas.microsoft.com/office/drawing/2014/main" id="{5D44323C-C23F-8B4D-8853-390B0EBFF83D}"/>
              </a:ext>
            </a:extLst>
          </p:cNvPr>
          <p:cNvSpPr txBox="1">
            <a:spLocks noChangeArrowheads="1"/>
          </p:cNvSpPr>
          <p:nvPr/>
        </p:nvSpPr>
        <p:spPr bwMode="auto">
          <a:xfrm>
            <a:off x="4343400" y="693738"/>
            <a:ext cx="4724400"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71475" indent="-371475">
              <a:defRPr>
                <a:solidFill>
                  <a:schemeClr val="tx1"/>
                </a:solidFill>
                <a:latin typeface="Arial" panose="020B0604020202020204" pitchFamily="34" charset="0"/>
              </a:defRPr>
            </a:lvl1pPr>
            <a:lvl2pPr marL="828675" indent="-371475">
              <a:defRPr>
                <a:solidFill>
                  <a:schemeClr val="tx1"/>
                </a:solidFill>
                <a:latin typeface="Arial" panose="020B0604020202020204" pitchFamily="34" charset="0"/>
              </a:defRPr>
            </a:lvl2pPr>
            <a:lvl3pPr marL="1285875" indent="-371475">
              <a:defRPr>
                <a:solidFill>
                  <a:schemeClr val="tx1"/>
                </a:solidFill>
                <a:latin typeface="Arial" panose="020B0604020202020204" pitchFamily="34" charset="0"/>
              </a:defRPr>
            </a:lvl3pPr>
            <a:lvl4pPr marL="1743075" indent="-371475">
              <a:defRPr>
                <a:solidFill>
                  <a:schemeClr val="tx1"/>
                </a:solidFill>
                <a:latin typeface="Arial" panose="020B0604020202020204" pitchFamily="34" charset="0"/>
              </a:defRPr>
            </a:lvl4pPr>
            <a:lvl5pPr marL="2200275" indent="-371475">
              <a:defRPr>
                <a:solidFill>
                  <a:schemeClr val="tx1"/>
                </a:solidFill>
                <a:latin typeface="Arial" panose="020B0604020202020204" pitchFamily="34" charset="0"/>
              </a:defRPr>
            </a:lvl5pPr>
            <a:lvl6pPr marL="2657475" indent="-371475" fontAlgn="base">
              <a:spcBef>
                <a:spcPct val="0"/>
              </a:spcBef>
              <a:spcAft>
                <a:spcPct val="0"/>
              </a:spcAft>
              <a:defRPr>
                <a:solidFill>
                  <a:schemeClr val="tx1"/>
                </a:solidFill>
                <a:latin typeface="Arial" panose="020B0604020202020204" pitchFamily="34" charset="0"/>
              </a:defRPr>
            </a:lvl6pPr>
            <a:lvl7pPr marL="3114675" indent="-371475" fontAlgn="base">
              <a:spcBef>
                <a:spcPct val="0"/>
              </a:spcBef>
              <a:spcAft>
                <a:spcPct val="0"/>
              </a:spcAft>
              <a:defRPr>
                <a:solidFill>
                  <a:schemeClr val="tx1"/>
                </a:solidFill>
                <a:latin typeface="Arial" panose="020B0604020202020204" pitchFamily="34" charset="0"/>
              </a:defRPr>
            </a:lvl7pPr>
            <a:lvl8pPr marL="3571875" indent="-371475" fontAlgn="base">
              <a:spcBef>
                <a:spcPct val="0"/>
              </a:spcBef>
              <a:spcAft>
                <a:spcPct val="0"/>
              </a:spcAft>
              <a:defRPr>
                <a:solidFill>
                  <a:schemeClr val="tx1"/>
                </a:solidFill>
                <a:latin typeface="Arial" panose="020B0604020202020204" pitchFamily="34" charset="0"/>
              </a:defRPr>
            </a:lvl8pPr>
            <a:lvl9pPr marL="4029075" indent="-371475" fontAlgn="base">
              <a:spcBef>
                <a:spcPct val="0"/>
              </a:spcBef>
              <a:spcAft>
                <a:spcPct val="0"/>
              </a:spcAft>
              <a:defRPr>
                <a:solidFill>
                  <a:schemeClr val="tx1"/>
                </a:solidFill>
                <a:latin typeface="Arial" panose="020B0604020202020204" pitchFamily="34" charset="0"/>
              </a:defRPr>
            </a:lvl9pPr>
          </a:lstStyle>
          <a:p>
            <a:r>
              <a:rPr lang="en-US" altLang="en-US"/>
              <a:t>Two genes are </a:t>
            </a:r>
            <a:r>
              <a:rPr lang="en-US" altLang="en-US" b="1"/>
              <a:t>paralogous</a:t>
            </a:r>
            <a:r>
              <a:rPr lang="en-US" altLang="en-US"/>
              <a:t> if derived from a </a:t>
            </a:r>
            <a:r>
              <a:rPr lang="en-US" altLang="en-US" b="1"/>
              <a:t>duplication</a:t>
            </a:r>
            <a:r>
              <a:rPr lang="en-US" altLang="en-US"/>
              <a:t> event, </a:t>
            </a:r>
            <a:r>
              <a:rPr lang="en-US" altLang="en-US" b="1"/>
              <a:t>orthologous</a:t>
            </a:r>
            <a:r>
              <a:rPr lang="en-US" altLang="en-US"/>
              <a:t> if derived from a </a:t>
            </a:r>
            <a:r>
              <a:rPr lang="en-US" altLang="en-US" b="1"/>
              <a:t>speciation</a:t>
            </a:r>
            <a:r>
              <a:rPr lang="en-US" altLang="en-US"/>
              <a:t> event.</a:t>
            </a:r>
          </a:p>
          <a:p>
            <a:endParaRPr lang="en-US" altLang="en-US"/>
          </a:p>
          <a:p>
            <a:r>
              <a:rPr lang="en-US" altLang="en-US"/>
              <a:t> </a:t>
            </a:r>
            <a:r>
              <a:rPr lang="en-US" altLang="en-US" b="1"/>
              <a:t>i)</a:t>
            </a:r>
            <a:r>
              <a:rPr lang="en-US" altLang="en-US"/>
              <a:t>  Gene “A” in species “w” </a:t>
            </a:r>
          </a:p>
          <a:p>
            <a:r>
              <a:rPr lang="en-US" altLang="en-US" b="1"/>
              <a:t>ii)</a:t>
            </a:r>
            <a:r>
              <a:rPr lang="en-US" altLang="en-US"/>
              <a:t>  is duplicated producing initially two copies of A. </a:t>
            </a:r>
          </a:p>
          <a:p>
            <a:r>
              <a:rPr lang="en-US" altLang="en-US" b="1"/>
              <a:t>iii)</a:t>
            </a:r>
            <a:r>
              <a:rPr lang="en-US" altLang="en-US"/>
              <a:t> With time the 2 copies diverge forming related genes A1 and A2. These two genes are </a:t>
            </a:r>
            <a:r>
              <a:rPr lang="en-US" altLang="en-US" b="1"/>
              <a:t>paralogous</a:t>
            </a:r>
            <a:r>
              <a:rPr lang="en-US" altLang="en-US"/>
              <a:t> to one another. </a:t>
            </a:r>
            <a:r>
              <a:rPr lang="en-US" altLang="en-US" b="1"/>
              <a:t>Paralogy</a:t>
            </a:r>
            <a:r>
              <a:rPr lang="en-US" altLang="en-US"/>
              <a:t> involves comparisons </a:t>
            </a:r>
            <a:r>
              <a:rPr lang="en-US" altLang="en-US" b="1"/>
              <a:t>within a species. </a:t>
            </a:r>
          </a:p>
          <a:p>
            <a:r>
              <a:rPr lang="en-US" altLang="en-US" b="1"/>
              <a:t>iv)</a:t>
            </a:r>
            <a:r>
              <a:rPr lang="en-US" altLang="en-US"/>
              <a:t> 2 species, x and y evolve from species w (common ancestor).  Descendants of the A1 and A2 genes are now called A1x, A1y, and A2x, A2y to reflect which species they now occupy. A1x is </a:t>
            </a:r>
            <a:r>
              <a:rPr lang="en-US" altLang="en-US" b="1"/>
              <a:t>orthologous</a:t>
            </a:r>
            <a:r>
              <a:rPr lang="en-US" altLang="en-US"/>
              <a:t> to A1y and A2x is </a:t>
            </a:r>
            <a:r>
              <a:rPr lang="en-US" altLang="en-US" b="1"/>
              <a:t>orthologous</a:t>
            </a:r>
            <a:r>
              <a:rPr lang="en-US" altLang="en-US"/>
              <a:t> to A2y. </a:t>
            </a:r>
            <a:r>
              <a:rPr lang="en-US" altLang="en-US" b="1"/>
              <a:t>The comparison is </a:t>
            </a:r>
            <a:r>
              <a:rPr lang="en-US" altLang="en-US" b="1" i="1"/>
              <a:t>between</a:t>
            </a:r>
            <a:r>
              <a:rPr lang="en-US" altLang="en-US" b="1"/>
              <a:t> two species</a:t>
            </a:r>
            <a:r>
              <a:rPr lang="en-US" altLang="en-US"/>
              <a:t>. A1x and A2y are </a:t>
            </a:r>
            <a:r>
              <a:rPr lang="en-US" altLang="en-US" b="1"/>
              <a:t>paralogously</a:t>
            </a:r>
            <a:r>
              <a:rPr lang="en-US" altLang="en-US"/>
              <a:t> related as are A2x and A1y. </a:t>
            </a:r>
          </a:p>
        </p:txBody>
      </p:sp>
      <p:sp>
        <p:nvSpPr>
          <p:cNvPr id="48133" name="Text Box 5">
            <a:extLst>
              <a:ext uri="{FF2B5EF4-FFF2-40B4-BE49-F238E27FC236}">
                <a16:creationId xmlns:a16="http://schemas.microsoft.com/office/drawing/2014/main" id="{7E1FB73D-FE8E-C342-B4E8-0321D762AF71}"/>
              </a:ext>
            </a:extLst>
          </p:cNvPr>
          <p:cNvSpPr txBox="1">
            <a:spLocks noChangeArrowheads="1"/>
          </p:cNvSpPr>
          <p:nvPr/>
        </p:nvSpPr>
        <p:spPr bwMode="auto">
          <a:xfrm>
            <a:off x="277813" y="92075"/>
            <a:ext cx="6713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Gene Duplication:  Orthologs and Paralogs…</a:t>
            </a:r>
          </a:p>
        </p:txBody>
      </p:sp>
    </p:spTree>
    <p:extLst>
      <p:ext uri="{BB962C8B-B14F-4D97-AF65-F5344CB8AC3E}">
        <p14:creationId xmlns:p14="http://schemas.microsoft.com/office/powerpoint/2010/main" val="207969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Text Box 2">
            <a:extLst>
              <a:ext uri="{FF2B5EF4-FFF2-40B4-BE49-F238E27FC236}">
                <a16:creationId xmlns:a16="http://schemas.microsoft.com/office/drawing/2014/main" id="{361A8DE7-EB83-C343-93BB-1C9256C86590}"/>
              </a:ext>
            </a:extLst>
          </p:cNvPr>
          <p:cNvSpPr txBox="1">
            <a:spLocks noChangeArrowheads="1"/>
          </p:cNvSpPr>
          <p:nvPr/>
        </p:nvSpPr>
        <p:spPr bwMode="auto">
          <a:xfrm>
            <a:off x="228600" y="265113"/>
            <a:ext cx="85502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a:t>EXAMPLE OF </a:t>
            </a:r>
            <a:r>
              <a:rPr lang="en-US" altLang="en-US" sz="2800" b="1" i="1"/>
              <a:t>DUPLICATION</a:t>
            </a:r>
            <a:r>
              <a:rPr lang="en-US" altLang="en-US" sz="2800"/>
              <a:t> FOLLOWED BY </a:t>
            </a:r>
            <a:r>
              <a:rPr lang="en-US" altLang="en-US" sz="2800" b="1" i="1"/>
              <a:t>SUB-FUNCTION PARTITIONING</a:t>
            </a:r>
            <a:r>
              <a:rPr lang="en-US" altLang="en-US" sz="2800"/>
              <a:t>…</a:t>
            </a:r>
          </a:p>
        </p:txBody>
      </p:sp>
      <p:pic>
        <p:nvPicPr>
          <p:cNvPr id="59395" name="Picture 3" descr="globin gene family">
            <a:extLst>
              <a:ext uri="{FF2B5EF4-FFF2-40B4-BE49-F238E27FC236}">
                <a16:creationId xmlns:a16="http://schemas.microsoft.com/office/drawing/2014/main" id="{F9438E3D-9DDF-594B-B165-96C84028E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315200" cy="528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62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F49D5EED-D7D3-2E4A-BF50-A569D8A61CE1}"/>
              </a:ext>
            </a:extLst>
          </p:cNvPr>
          <p:cNvSpPr txBox="1">
            <a:spLocks noChangeArrowheads="1"/>
          </p:cNvSpPr>
          <p:nvPr/>
        </p:nvSpPr>
        <p:spPr bwMode="auto">
          <a:xfrm>
            <a:off x="1371600" y="304800"/>
            <a:ext cx="701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Horizontal gene transfer rampant in early life…</a:t>
            </a:r>
          </a:p>
        </p:txBody>
      </p:sp>
      <p:sp>
        <p:nvSpPr>
          <p:cNvPr id="24580" name="Text Box 4">
            <a:extLst>
              <a:ext uri="{FF2B5EF4-FFF2-40B4-BE49-F238E27FC236}">
                <a16:creationId xmlns:a16="http://schemas.microsoft.com/office/drawing/2014/main" id="{1CB21D65-0D0D-7B4D-9808-8A421FEB0E3F}"/>
              </a:ext>
            </a:extLst>
          </p:cNvPr>
          <p:cNvSpPr txBox="1">
            <a:spLocks noChangeArrowheads="1"/>
          </p:cNvSpPr>
          <p:nvPr/>
        </p:nvSpPr>
        <p:spPr bwMode="auto">
          <a:xfrm>
            <a:off x="6248400" y="2514600"/>
            <a:ext cx="25908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common ancestor not a single species, but community of species swapping genes</a:t>
            </a:r>
          </a:p>
        </p:txBody>
      </p:sp>
      <p:pic>
        <p:nvPicPr>
          <p:cNvPr id="24581" name="Picture 5" descr="FG16_26">
            <a:extLst>
              <a:ext uri="{FF2B5EF4-FFF2-40B4-BE49-F238E27FC236}">
                <a16:creationId xmlns:a16="http://schemas.microsoft.com/office/drawing/2014/main" id="{2F0FF6B8-DC75-B74A-8EE0-D70E449A7D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66"/>
          <a:stretch>
            <a:fillRect/>
          </a:stretch>
        </p:blipFill>
        <p:spPr bwMode="auto">
          <a:xfrm>
            <a:off x="228600" y="838200"/>
            <a:ext cx="5867400" cy="4724400"/>
          </a:xfrm>
          <a:prstGeom prst="rect">
            <a:avLst/>
          </a:prstGeom>
          <a:noFill/>
          <a:extLst>
            <a:ext uri="{909E8E84-426E-40DD-AFC4-6F175D3DCCD1}">
              <a14:hiddenFill xmlns:a14="http://schemas.microsoft.com/office/drawing/2010/main">
                <a:solidFill>
                  <a:srgbClr val="FFFFFF"/>
                </a:solidFill>
              </a14:hiddenFill>
            </a:ext>
          </a:extLst>
        </p:spPr>
      </p:pic>
      <p:sp>
        <p:nvSpPr>
          <p:cNvPr id="24582" name="Text Box 6">
            <a:extLst>
              <a:ext uri="{FF2B5EF4-FFF2-40B4-BE49-F238E27FC236}">
                <a16:creationId xmlns:a16="http://schemas.microsoft.com/office/drawing/2014/main" id="{21590CDE-493F-8A42-933D-00FDBEFAF201}"/>
              </a:ext>
            </a:extLst>
          </p:cNvPr>
          <p:cNvSpPr txBox="1">
            <a:spLocks noChangeArrowheads="1"/>
          </p:cNvSpPr>
          <p:nvPr/>
        </p:nvSpPr>
        <p:spPr bwMode="auto">
          <a:xfrm>
            <a:off x="3429000" y="5638800"/>
            <a:ext cx="50101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“TREE OF LIFE” concept is overly simplistic</a:t>
            </a:r>
          </a:p>
          <a:p>
            <a:r>
              <a:rPr lang="en-US" altLang="en-US" b="1"/>
              <a:t>“</a:t>
            </a:r>
            <a:r>
              <a:rPr lang="en-US" altLang="en-US" b="1">
                <a:solidFill>
                  <a:srgbClr val="0066FF"/>
                </a:solidFill>
              </a:rPr>
              <a:t>WEB OF LIFE</a:t>
            </a:r>
            <a:r>
              <a:rPr lang="en-US" altLang="en-US" b="1"/>
              <a:t>” more appropriate?</a:t>
            </a:r>
          </a:p>
          <a:p>
            <a:endParaRPr lang="en-US" altLang="en-US" b="1"/>
          </a:p>
        </p:txBody>
      </p:sp>
      <p:sp>
        <p:nvSpPr>
          <p:cNvPr id="24584" name="Text Box 8">
            <a:extLst>
              <a:ext uri="{FF2B5EF4-FFF2-40B4-BE49-F238E27FC236}">
                <a16:creationId xmlns:a16="http://schemas.microsoft.com/office/drawing/2014/main" id="{61FE6E4D-6B0A-4F4E-9320-33D9F661F897}"/>
              </a:ext>
            </a:extLst>
          </p:cNvPr>
          <p:cNvSpPr txBox="1">
            <a:spLocks noChangeArrowheads="1"/>
          </p:cNvSpPr>
          <p:nvPr/>
        </p:nvSpPr>
        <p:spPr bwMode="auto">
          <a:xfrm>
            <a:off x="76200" y="6438900"/>
            <a:ext cx="44973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From Freeman &amp; Herron, </a:t>
            </a:r>
            <a:r>
              <a:rPr lang="en-US" altLang="en-US" sz="1600" i="1"/>
              <a:t>Evolutionary Analysis</a:t>
            </a:r>
            <a:r>
              <a:rPr lang="en-US" altLang="en-US" sz="1600"/>
              <a:t> </a:t>
            </a:r>
          </a:p>
        </p:txBody>
      </p:sp>
    </p:spTree>
    <p:extLst>
      <p:ext uri="{BB962C8B-B14F-4D97-AF65-F5344CB8AC3E}">
        <p14:creationId xmlns:p14="http://schemas.microsoft.com/office/powerpoint/2010/main" val="3908708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23D235D3-BE0A-AB41-92B1-80FAC6B86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45"/>
            <a:ext cx="6172200" cy="6940413"/>
          </a:xfrm>
          <a:prstGeom prst="rect">
            <a:avLst/>
          </a:prstGeom>
        </p:spPr>
      </p:pic>
    </p:spTree>
    <p:extLst>
      <p:ext uri="{BB962C8B-B14F-4D97-AF65-F5344CB8AC3E}">
        <p14:creationId xmlns:p14="http://schemas.microsoft.com/office/powerpoint/2010/main" val="1154943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264229" y="0"/>
            <a:ext cx="8615542" cy="7540526"/>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000" dirty="0">
                <a:solidFill>
                  <a:schemeClr val="accent6">
                    <a:lumMod val="60000"/>
                    <a:lumOff val="40000"/>
                  </a:schemeClr>
                </a:solidFill>
                <a:latin typeface="Arial Rounded MT Bold" panose="020F0704030504030204" pitchFamily="34" charset="77"/>
              </a:rPr>
              <a:t>What are we doing in this class?</a:t>
            </a:r>
            <a:endParaRPr lang="en-US" sz="2000" b="0" kern="0" dirty="0">
              <a:solidFill>
                <a:schemeClr val="accent5">
                  <a:lumMod val="60000"/>
                  <a:lumOff val="40000"/>
                </a:schemeClr>
              </a:solidFill>
              <a:latin typeface="Arial Rounded MT Bold" panose="020F0704030504030204" pitchFamily="34" charset="77"/>
            </a:endParaRPr>
          </a:p>
          <a:p>
            <a:endParaRPr lang="en-US" sz="2000"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There are four parts to this course:</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Class participation </a:t>
            </a:r>
            <a:r>
              <a:rPr lang="en-US" kern="0" dirty="0">
                <a:solidFill>
                  <a:schemeClr val="bg1">
                    <a:lumMod val="65000"/>
                  </a:schemeClr>
                </a:solidFill>
                <a:latin typeface="Arial Rounded MT Bold" panose="020F0704030504030204" pitchFamily="34" charset="77"/>
              </a:rPr>
              <a:t>(15%)</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Student presentations </a:t>
            </a:r>
            <a:r>
              <a:rPr lang="en-US" kern="0" dirty="0">
                <a:solidFill>
                  <a:schemeClr val="bg1">
                    <a:lumMod val="65000"/>
                  </a:schemeClr>
                </a:solidFill>
                <a:latin typeface="Arial Rounded MT Bold" panose="020F0704030504030204" pitchFamily="34" charset="77"/>
              </a:rPr>
              <a:t>(20%)</a:t>
            </a:r>
          </a:p>
          <a:p>
            <a:r>
              <a:rPr lang="en-US" b="0" kern="0" dirty="0">
                <a:solidFill>
                  <a:schemeClr val="accent5">
                    <a:lumMod val="60000"/>
                    <a:lumOff val="40000"/>
                  </a:schemeClr>
                </a:solidFill>
                <a:latin typeface="Arial Rounded MT Bold" panose="020F0704030504030204" pitchFamily="34" charset="77"/>
              </a:rPr>
              <a:t>		presentation (30-60 min)</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Discussions </a:t>
            </a:r>
            <a:r>
              <a:rPr lang="en-US" kern="0" dirty="0">
                <a:solidFill>
                  <a:schemeClr val="bg1">
                    <a:lumMod val="65000"/>
                  </a:schemeClr>
                </a:solidFill>
                <a:latin typeface="Arial Rounded MT Bold" panose="020F0704030504030204" pitchFamily="34" charset="77"/>
              </a:rPr>
              <a:t>(25%)</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summary writeups </a:t>
            </a:r>
          </a:p>
          <a:p>
            <a:r>
              <a:rPr lang="en-US" b="0" kern="0" dirty="0">
                <a:solidFill>
                  <a:schemeClr val="accent5">
                    <a:lumMod val="60000"/>
                    <a:lumOff val="40000"/>
                  </a:schemeClr>
                </a:solidFill>
                <a:latin typeface="Arial Rounded MT Bold" panose="020F0704030504030204" pitchFamily="34" charset="77"/>
              </a:rPr>
              <a:t>		discussion writeups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r>
              <a:rPr lang="en-US" kern="0" dirty="0">
                <a:solidFill>
                  <a:srgbClr val="92D050"/>
                </a:solidFill>
                <a:latin typeface="Arial Rounded MT Bold" panose="020F0704030504030204" pitchFamily="34" charset="77"/>
              </a:rPr>
              <a:t>Proposals </a:t>
            </a:r>
            <a:r>
              <a:rPr lang="en-US" kern="0" dirty="0">
                <a:solidFill>
                  <a:schemeClr val="bg1">
                    <a:lumMod val="65000"/>
                  </a:schemeClr>
                </a:solidFill>
                <a:latin typeface="Arial Rounded MT Bold" panose="020F0704030504030204" pitchFamily="34" charset="77"/>
              </a:rPr>
              <a:t>(40%)</a:t>
            </a:r>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proposal </a:t>
            </a:r>
            <a:r>
              <a:rPr lang="en-US" b="0" kern="0" dirty="0">
                <a:solidFill>
                  <a:schemeClr val="bg1">
                    <a:lumMod val="65000"/>
                  </a:schemeClr>
                </a:solidFill>
                <a:latin typeface="Arial Rounded MT Bold" panose="020F0704030504030204" pitchFamily="34" charset="77"/>
              </a:rPr>
              <a:t>(20%)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updated proposal</a:t>
            </a:r>
            <a:r>
              <a:rPr lang="en-US" b="0" kern="0" dirty="0">
                <a:solidFill>
                  <a:schemeClr val="bg1">
                    <a:lumMod val="65000"/>
                  </a:schemeClr>
                </a:solidFill>
                <a:latin typeface="Arial Rounded MT Bold" panose="020F0704030504030204" pitchFamily="34" charset="77"/>
              </a:rPr>
              <a:t> (10%)</a:t>
            </a:r>
            <a:endParaRPr lang="en-US" b="0"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reviews from other proposals </a:t>
            </a:r>
            <a:r>
              <a:rPr lang="en-US" b="0" kern="0" dirty="0">
                <a:solidFill>
                  <a:schemeClr val="bg1">
                    <a:lumMod val="65000"/>
                  </a:schemeClr>
                </a:solidFill>
                <a:latin typeface="Arial Rounded MT Bold" panose="020F0704030504030204" pitchFamily="34" charset="77"/>
              </a:rPr>
              <a:t>(10%)</a:t>
            </a:r>
          </a:p>
          <a:p>
            <a:r>
              <a:rPr lang="en-US" b="0" kern="0" dirty="0">
                <a:solidFill>
                  <a:schemeClr val="accent5">
                    <a:lumMod val="60000"/>
                    <a:lumOff val="40000"/>
                  </a:schemeClr>
                </a:solidFill>
                <a:latin typeface="Arial Rounded MT Bold" panose="020F0704030504030204" pitchFamily="34" charset="77"/>
              </a:rPr>
              <a:t>		panel discussions and panel summaries</a:t>
            </a:r>
          </a:p>
          <a:p>
            <a:endParaRPr lang="en-US" sz="2800" b="0" kern="0" dirty="0">
              <a:solidFill>
                <a:schemeClr val="accent5">
                  <a:lumMod val="60000"/>
                  <a:lumOff val="40000"/>
                </a:schemeClr>
              </a:solidFill>
              <a:latin typeface="Arial Rounded MT Bold" panose="020F0704030504030204" pitchFamily="34" charset="77"/>
            </a:endParaRPr>
          </a:p>
          <a:p>
            <a:endParaRPr lang="en-US" sz="2800"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2515700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380999" y="228600"/>
            <a:ext cx="8229601" cy="750974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sz="3200"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kern="0" dirty="0">
                <a:solidFill>
                  <a:srgbClr val="92D050"/>
                </a:solidFill>
                <a:latin typeface="Arial Rounded MT Bold" panose="020F0704030504030204" pitchFamily="34" charset="77"/>
              </a:rPr>
              <a:t>Discussions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summary writeups</a:t>
            </a:r>
          </a:p>
          <a:p>
            <a:r>
              <a:rPr lang="en-US" b="0" kern="0" dirty="0">
                <a:solidFill>
                  <a:schemeClr val="bg1">
                    <a:lumMod val="65000"/>
                  </a:schemeClr>
                </a:solidFill>
                <a:latin typeface="Arial Rounded MT Bold" panose="020F0704030504030204" pitchFamily="34" charset="77"/>
              </a:rPr>
              <a:t>(750-1000-word compare and contrast of the articles). Each student has to submit at least 5 of them before each discussion (earlier than 9 am on Tuesdays). Examples are provided </a:t>
            </a:r>
            <a:r>
              <a:rPr lang="en-US" b="0" kern="0" dirty="0">
                <a:solidFill>
                  <a:schemeClr val="bg1">
                    <a:lumMod val="65000"/>
                  </a:schemeClr>
                </a:solidFill>
                <a:latin typeface="Arial Rounded MT Bold" panose="020F0704030504030204" pitchFamily="34" charset="77"/>
                <a:hlinkClick r:id="rId2"/>
              </a:rPr>
              <a:t>here</a:t>
            </a:r>
            <a:endParaRPr lang="en-US" b="0" kern="0" dirty="0">
              <a:solidFill>
                <a:schemeClr val="bg1">
                  <a:lumMod val="65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discussion writeups</a:t>
            </a:r>
          </a:p>
          <a:p>
            <a:r>
              <a:rPr lang="en-US" b="0" kern="0" dirty="0">
                <a:solidFill>
                  <a:schemeClr val="bg1">
                    <a:lumMod val="65000"/>
                  </a:schemeClr>
                </a:solidFill>
                <a:latin typeface="Arial Rounded MT Bold" panose="020F0704030504030204" pitchFamily="34" charset="77"/>
              </a:rPr>
              <a:t>(1000-2000-word summary of the discussion, which needs to be uploaded to the class GitHub within 48 hours of the discussion and it is submitted by one of the two discussion leaders). Each student leads two discussions with a partner. </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64420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5F11DD-ED22-7D4C-B7D2-EB1293026B02}"/>
              </a:ext>
            </a:extLst>
          </p:cNvPr>
          <p:cNvSpPr txBox="1">
            <a:spLocks/>
          </p:cNvSpPr>
          <p:nvPr/>
        </p:nvSpPr>
        <p:spPr>
          <a:xfrm>
            <a:off x="457199" y="228600"/>
            <a:ext cx="8536871" cy="7386638"/>
          </a:xfrm>
          <a:prstGeom prst="rect">
            <a:avLst/>
          </a:prstGeom>
        </p:spPr>
        <p:txBody>
          <a:bodyPr wrap="square" lIns="0" tIns="0" rIns="0" bIns="0">
            <a:spAutoFit/>
          </a:bodyPr>
          <a:lstStyle>
            <a:lvl1pPr>
              <a:defRPr sz="2400" b="1" i="0">
                <a:solidFill>
                  <a:schemeClr val="tx1"/>
                </a:solidFill>
                <a:latin typeface="DejaVu Sans"/>
                <a:ea typeface="+mj-ea"/>
                <a:cs typeface="DejaVu Sans"/>
              </a:defRPr>
            </a:lvl1pPr>
          </a:lstStyle>
          <a:p>
            <a:pPr algn="ctr"/>
            <a:r>
              <a:rPr lang="en-US" dirty="0">
                <a:solidFill>
                  <a:schemeClr val="accent6">
                    <a:lumMod val="60000"/>
                    <a:lumOff val="40000"/>
                  </a:schemeClr>
                </a:solidFill>
                <a:latin typeface="Arial Rounded MT Bold" panose="020F0704030504030204" pitchFamily="34" charset="77"/>
              </a:rPr>
              <a:t>What do we suppose to do in this class?</a:t>
            </a:r>
          </a:p>
          <a:p>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endParaRPr lang="en-US" b="0" kern="0" dirty="0">
              <a:solidFill>
                <a:schemeClr val="accent5">
                  <a:lumMod val="60000"/>
                  <a:lumOff val="40000"/>
                </a:schemeClr>
              </a:solidFill>
              <a:latin typeface="Arial Rounded MT Bold" panose="020F0704030504030204" pitchFamily="34" charset="77"/>
            </a:endParaRPr>
          </a:p>
          <a:p>
            <a:r>
              <a:rPr lang="en-US" kern="0" dirty="0">
                <a:solidFill>
                  <a:srgbClr val="92D050"/>
                </a:solidFill>
                <a:latin typeface="Arial Rounded MT Bold" panose="020F0704030504030204" pitchFamily="34" charset="77"/>
              </a:rPr>
              <a:t>Proposals</a:t>
            </a:r>
          </a:p>
          <a:p>
            <a:endParaRPr lang="en-US" kern="0" dirty="0">
              <a:solidFill>
                <a:srgbClr val="92D050"/>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proposal </a:t>
            </a:r>
            <a:r>
              <a:rPr lang="en-US" b="0" kern="0" dirty="0">
                <a:solidFill>
                  <a:schemeClr val="bg1">
                    <a:lumMod val="65000"/>
                  </a:schemeClr>
                </a:solidFill>
                <a:latin typeface="Arial Rounded MT Bold" panose="020F0704030504030204" pitchFamily="34" charset="77"/>
              </a:rPr>
              <a:t>(5-page proposal, single spaced, 1”, 2 aims)</a:t>
            </a: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updated proposal </a:t>
            </a:r>
            <a:r>
              <a:rPr lang="en-US" b="0" kern="0" dirty="0">
                <a:solidFill>
                  <a:schemeClr val="bg1">
                    <a:lumMod val="65000"/>
                  </a:schemeClr>
                </a:solidFill>
                <a:latin typeface="Arial Rounded MT Bold" panose="020F0704030504030204" pitchFamily="34" charset="77"/>
              </a:rPr>
              <a:t>(addressing reviewers comments)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reviews from other proposals </a:t>
            </a:r>
            <a:r>
              <a:rPr lang="en-US" b="0" kern="0" dirty="0">
                <a:solidFill>
                  <a:schemeClr val="bg1">
                    <a:lumMod val="65000"/>
                  </a:schemeClr>
                </a:solidFill>
                <a:latin typeface="Arial Rounded MT Bold" panose="020F0704030504030204" pitchFamily="34" charset="77"/>
              </a:rPr>
              <a:t>(each will review at least 	three proposals from their peers)</a:t>
            </a:r>
            <a:endParaRPr lang="en-US" b="0" kern="0" dirty="0">
              <a:solidFill>
                <a:schemeClr val="accent5">
                  <a:lumMod val="60000"/>
                  <a:lumOff val="40000"/>
                </a:schemeClr>
              </a:solidFill>
              <a:latin typeface="Arial Rounded MT Bold" panose="020F0704030504030204" pitchFamily="34" charset="77"/>
            </a:endParaRPr>
          </a:p>
          <a:p>
            <a:r>
              <a:rPr lang="en-US" b="0" kern="0" dirty="0">
                <a:solidFill>
                  <a:schemeClr val="accent5">
                    <a:lumMod val="60000"/>
                    <a:lumOff val="40000"/>
                  </a:schemeClr>
                </a:solidFill>
                <a:latin typeface="Arial Rounded MT Bold" panose="020F0704030504030204" pitchFamily="34" charset="77"/>
              </a:rPr>
              <a:t>	</a:t>
            </a:r>
          </a:p>
          <a:p>
            <a:r>
              <a:rPr lang="en-US" b="0" kern="0" dirty="0">
                <a:solidFill>
                  <a:schemeClr val="accent5">
                    <a:lumMod val="60000"/>
                    <a:lumOff val="40000"/>
                  </a:schemeClr>
                </a:solidFill>
                <a:latin typeface="Arial Rounded MT Bold" panose="020F0704030504030204" pitchFamily="34" charset="77"/>
              </a:rPr>
              <a:t>panel discussions and panel summaries </a:t>
            </a:r>
            <a:r>
              <a:rPr lang="en-US" b="0" kern="0" dirty="0">
                <a:solidFill>
                  <a:schemeClr val="bg1">
                    <a:lumMod val="65000"/>
                  </a:schemeClr>
                </a:solidFill>
                <a:latin typeface="Arial Rounded MT Bold" panose="020F0704030504030204" pitchFamily="34" charset="77"/>
              </a:rPr>
              <a:t>(proposals will 		be evaluated and ranked as an NSF panel. 	Panelists will have to generate a panel review for 	each proposal)</a:t>
            </a:r>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b="0" kern="0" dirty="0">
              <a:solidFill>
                <a:schemeClr val="accent5">
                  <a:lumMod val="60000"/>
                  <a:lumOff val="40000"/>
                </a:schemeClr>
              </a:solidFill>
              <a:latin typeface="Arial Rounded MT Bold" panose="020F0704030504030204" pitchFamily="34" charset="77"/>
            </a:endParaRPr>
          </a:p>
          <a:p>
            <a:endParaRPr lang="en-US" kern="0" dirty="0">
              <a:solidFill>
                <a:schemeClr val="accent5">
                  <a:lumMod val="60000"/>
                  <a:lumOff val="40000"/>
                </a:schemeClr>
              </a:solidFill>
              <a:latin typeface="Arial Rounded MT Bold" panose="020F0704030504030204" pitchFamily="34" charset="77"/>
            </a:endParaRPr>
          </a:p>
        </p:txBody>
      </p:sp>
    </p:spTree>
    <p:extLst>
      <p:ext uri="{BB962C8B-B14F-4D97-AF65-F5344CB8AC3E}">
        <p14:creationId xmlns:p14="http://schemas.microsoft.com/office/powerpoint/2010/main" val="933679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screenshot of a cell phone&#13;&#10;&#13;&#10;Description automatically generated">
            <a:extLst>
              <a:ext uri="{FF2B5EF4-FFF2-40B4-BE49-F238E27FC236}">
                <a16:creationId xmlns:a16="http://schemas.microsoft.com/office/drawing/2014/main" id="{23D235D3-BE0A-AB41-92B1-80FAC6B866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45"/>
            <a:ext cx="6172200" cy="6940413"/>
          </a:xfrm>
          <a:prstGeom prst="rect">
            <a:avLst/>
          </a:prstGeom>
        </p:spPr>
      </p:pic>
    </p:spTree>
    <p:extLst>
      <p:ext uri="{BB962C8B-B14F-4D97-AF65-F5344CB8AC3E}">
        <p14:creationId xmlns:p14="http://schemas.microsoft.com/office/powerpoint/2010/main" val="29011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796</TotalTime>
  <Words>1434</Words>
  <Application>Microsoft Macintosh PowerPoint</Application>
  <PresentationFormat>On-screen Show (4:3)</PresentationFormat>
  <Paragraphs>286</Paragraphs>
  <Slides>54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Rounded MT Bold</vt:lpstr>
      <vt:lpstr>Calibri</vt:lpstr>
      <vt:lpstr>DejaVu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April, 1953</vt:lpstr>
      <vt:lpstr>Nucleotides</vt:lpstr>
      <vt:lpstr>PowerPoint Presentation</vt:lpstr>
      <vt:lpstr>PowerPoint Presentation</vt:lpstr>
      <vt:lpstr>DNA features</vt:lpstr>
      <vt:lpstr>The Structure of Genes</vt:lpstr>
      <vt:lpstr>Structure of genes</vt:lpstr>
      <vt:lpstr>Genes have introns and exons</vt:lpstr>
      <vt:lpstr>PowerPoint Presentation</vt:lpstr>
      <vt:lpstr>PowerPoint Presentation</vt:lpstr>
      <vt:lpstr>The Structure of Genomes</vt:lpstr>
      <vt:lpstr>What is a genome?</vt:lpstr>
      <vt:lpstr>PowerPoint Presentation</vt:lpstr>
      <vt:lpstr>PowerPoint Presentation</vt:lpstr>
      <vt:lpstr>Very different genome landscapes in  prokaryotes and eukaryotes</vt:lpstr>
      <vt:lpstr>Prokaryotic genome</vt:lpstr>
      <vt:lpstr>PowerPoint Presentation</vt:lpstr>
      <vt:lpstr>PowerPoint Presentation</vt:lpstr>
      <vt:lpstr>Eukaryotes: 2 or 3 different genomes per cell</vt:lpstr>
      <vt:lpstr>The Mitochondrial Genome</vt:lpstr>
      <vt:lpstr>The Chloroplast Genome (plants)</vt:lpstr>
      <vt:lpstr>PowerPoint Presentation</vt:lpstr>
      <vt:lpstr>PowerPoint Presentation</vt:lpstr>
      <vt:lpstr>The non-­‐coding DNA of eukaryotic nuclear genomes</vt:lpstr>
      <vt:lpstr>PowerPoint Presentation</vt:lpstr>
      <vt:lpstr>PowerPoint Presentation</vt:lpstr>
      <vt:lpstr>PowerPoint Presentation</vt:lpstr>
      <vt:lpstr>PowerPoint Presentation</vt:lpstr>
      <vt:lpstr>Gene number and genome size in eukaryotes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689 Special Topics in Ecological Genomics</dc:title>
  <cp:lastModifiedBy>Carlos Prada Montoya</cp:lastModifiedBy>
  <cp:revision>110</cp:revision>
  <dcterms:created xsi:type="dcterms:W3CDTF">2019-01-23T13:51:55Z</dcterms:created>
  <dcterms:modified xsi:type="dcterms:W3CDTF">2019-01-24T03:08:18Z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2019-01-23T00:00:00Z</vt:filetime>
  </property>
</Properties>
</file>